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lsb" ContentType="application/vnd.ms-excel.sheet.binary.macroEnabled.12"/>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7"/>
  </p:notesMasterIdLst>
  <p:sldIdLst>
    <p:sldId id="256" r:id="rId2"/>
    <p:sldId id="257" r:id="rId3"/>
    <p:sldId id="258" r:id="rId4"/>
    <p:sldId id="259" r:id="rId5"/>
    <p:sldId id="260" r:id="rId6"/>
    <p:sldId id="261" r:id="rId7"/>
    <p:sldId id="270" r:id="rId8"/>
    <p:sldId id="262" r:id="rId9"/>
    <p:sldId id="263" r:id="rId10"/>
    <p:sldId id="267" r:id="rId11"/>
    <p:sldId id="268" r:id="rId12"/>
    <p:sldId id="285" r:id="rId13"/>
    <p:sldId id="269" r:id="rId14"/>
    <p:sldId id="272" r:id="rId15"/>
    <p:sldId id="273"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720"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C:\Users\USER\Desktop\my%20works\my%20data%20analysis%20project-1.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C:\Users\USER\AppData\Roaming\Microsoft\Excel\my%20data%20analysis%20project-1%20(version%201).xlsb" TargetMode="External"/><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oleObject" Target="file:///C:\Users\USER\AppData\Roaming\Microsoft\Excel\my%20data%20analysis%20project-1%20(version%201).xlsb" TargetMode="External"/><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file:///C:\Users\USER\AppData\Roaming\Microsoft\Excel\my%20data%20analysis%20project-1%20(version%201).xlsb"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oleObject" Target="file:///C:\Users\USER\Desktop\my%20works\my%20data%20analysis%20project-1.xlsx" TargetMode="External"/><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oleObject" Target="file:///C:\Users\USER\AppData\Roaming\Microsoft\Excel\my%20data%20analysis%20project-1%20(version%201).xlsb"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[my data analysis project-1.xlsx]pivot table1!PivotTable1</c:name>
    <c:fmtId val="-1"/>
  </c:pivotSource>
  <c:chart>
    <c:title>
      <c:tx>
        <c:rich>
          <a:bodyPr/>
          <a:lstStyle/>
          <a:p>
            <a:pPr>
              <a:defRPr/>
            </a:pPr>
            <a:r>
              <a:rPr lang="en-US"/>
              <a:t>SUBJECTS</a:t>
            </a:r>
            <a:r>
              <a:rPr lang="en-US" baseline="0"/>
              <a:t> AND TOTAL NUMBER OF SUBSCRIBERS</a:t>
            </a:r>
            <a:endParaRPr lang="en-US"/>
          </a:p>
        </c:rich>
      </c:tx>
      <c:overlay val="0"/>
    </c:title>
    <c:autoTitleDeleted val="0"/>
    <c:pivotFmts>
      <c:pivotFmt>
        <c:idx val="0"/>
        <c:marker>
          <c:symbol val="none"/>
        </c:marker>
      </c:pivotFmt>
      <c:pivotFmt>
        <c:idx val="1"/>
        <c:marker>
          <c:symbol val="none"/>
        </c:marker>
      </c:pivotFmt>
    </c:pivotFmts>
    <c:view3D>
      <c:rotX val="30"/>
      <c:rotY val="0"/>
      <c:rAngAx val="0"/>
    </c:view3D>
    <c:floor>
      <c:thickness val="0"/>
    </c:floor>
    <c:sideWall>
      <c:thickness val="0"/>
    </c:sideWall>
    <c:backWall>
      <c:thickness val="0"/>
    </c:backWall>
    <c:plotArea>
      <c:layout/>
      <c:pie3DChart>
        <c:varyColors val="1"/>
        <c:ser>
          <c:idx val="0"/>
          <c:order val="0"/>
          <c:tx>
            <c:strRef>
              <c:f>'pivot table1'!$B$3</c:f>
              <c:strCache>
                <c:ptCount val="1"/>
                <c:pt idx="0">
                  <c:v>Total</c:v>
                </c:pt>
              </c:strCache>
            </c:strRef>
          </c:tx>
          <c:cat>
            <c:strRef>
              <c:f>'pivot table1'!$A$4:$A$8</c:f>
              <c:strCache>
                <c:ptCount val="4"/>
                <c:pt idx="0">
                  <c:v>Business Finance</c:v>
                </c:pt>
                <c:pt idx="1">
                  <c:v>Graphic Design</c:v>
                </c:pt>
                <c:pt idx="2">
                  <c:v>Musical Instruments</c:v>
                </c:pt>
                <c:pt idx="3">
                  <c:v>Web Development</c:v>
                </c:pt>
              </c:strCache>
            </c:strRef>
          </c:cat>
          <c:val>
            <c:numRef>
              <c:f>'pivot table1'!$B$4:$B$8</c:f>
              <c:numCache>
                <c:formatCode>General</c:formatCode>
                <c:ptCount val="4"/>
                <c:pt idx="0">
                  <c:v>1868711</c:v>
                </c:pt>
                <c:pt idx="1">
                  <c:v>1063148</c:v>
                </c:pt>
                <c:pt idx="2">
                  <c:v>846689</c:v>
                </c:pt>
                <c:pt idx="3">
                  <c:v>7981935</c:v>
                </c:pt>
              </c:numCache>
            </c:numRef>
          </c:val>
          <c:extLst>
            <c:ext xmlns:c16="http://schemas.microsoft.com/office/drawing/2014/chart" uri="{C3380CC4-5D6E-409C-BE32-E72D297353CC}">
              <c16:uniqueId val="{00000000-68DA-4E2C-9282-CE8EF763217E}"/>
            </c:ext>
          </c:extLst>
        </c:ser>
        <c:dLbls>
          <c:showLegendKey val="0"/>
          <c:showVal val="0"/>
          <c:showCatName val="0"/>
          <c:showSerName val="0"/>
          <c:showPercent val="0"/>
          <c:showBubbleSize val="0"/>
          <c:showLeaderLines val="1"/>
        </c:dLbls>
      </c:pie3DChart>
    </c:plotArea>
    <c:legend>
      <c:legendPos val="r"/>
      <c:overlay val="0"/>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[my data analysis project-1 (version 1).xlsb]pivot table 2!PivotTable2</c:name>
    <c:fmtId val="16"/>
  </c:pivotSource>
  <c:chart>
    <c:title>
      <c:tx>
        <c:rich>
          <a:bodyPr rot="0" spcFirstLastPara="1" vertOverflow="ellipsis" vert="horz" wrap="square" anchor="ctr" anchorCtr="1"/>
          <a:lstStyle/>
          <a:p>
            <a:pPr>
              <a:defRPr sz="2200" b="0" i="0" u="none" strike="noStrike" kern="1200" cap="none" spc="0" normalizeH="0" baseline="0">
                <a:solidFill>
                  <a:schemeClr val="tx1">
                    <a:lumMod val="65000"/>
                    <a:lumOff val="35000"/>
                  </a:schemeClr>
                </a:solidFill>
                <a:latin typeface="+mj-lt"/>
                <a:ea typeface="+mj-ea"/>
                <a:cs typeface="+mj-cs"/>
              </a:defRPr>
            </a:pPr>
            <a:r>
              <a:rPr lang="en-US"/>
              <a:t>Average no of subcribers</a:t>
            </a:r>
          </a:p>
        </c:rich>
      </c:tx>
      <c:overlay val="0"/>
      <c:spPr>
        <a:noFill/>
        <a:ln>
          <a:noFill/>
        </a:ln>
        <a:effectLst/>
      </c:spPr>
      <c:txPr>
        <a:bodyPr rot="0" spcFirstLastPara="1" vertOverflow="ellipsis" vert="horz" wrap="square" anchor="ctr" anchorCtr="1"/>
        <a:lstStyle/>
        <a:p>
          <a:pPr>
            <a:defRPr sz="2200" b="0" i="0" u="none" strike="noStrike" kern="1200" cap="none" spc="0" normalizeH="0" baseline="0">
              <a:solidFill>
                <a:schemeClr val="tx1">
                  <a:lumMod val="65000"/>
                  <a:lumOff val="35000"/>
                </a:schemeClr>
              </a:solidFill>
              <a:latin typeface="+mj-lt"/>
              <a:ea typeface="+mj-ea"/>
              <a:cs typeface="+mj-cs"/>
            </a:defRPr>
          </a:pPr>
          <a:endParaRPr lang="en-US"/>
        </a:p>
      </c:txPr>
    </c:title>
    <c:autoTitleDeleted val="0"/>
    <c:pivotFmts>
      <c:pivotFmt>
        <c:idx val="0"/>
        <c:marker>
          <c:symbol val="none"/>
        </c:marker>
      </c:pivotFmt>
      <c:pivotFmt>
        <c:idx val="1"/>
        <c:marker>
          <c:symbol val="none"/>
        </c:marker>
      </c:pivotFmt>
    </c:pivotFmts>
    <c:plotArea>
      <c:layout/>
      <c:barChart>
        <c:barDir val="bar"/>
        <c:grouping val="clustered"/>
        <c:varyColors val="0"/>
        <c:ser>
          <c:idx val="0"/>
          <c:order val="0"/>
          <c:tx>
            <c:strRef>
              <c:f>'pivot table 2'!$B$3</c:f>
              <c:strCache>
                <c:ptCount val="1"/>
                <c:pt idx="0">
                  <c:v>Total</c:v>
                </c:pt>
              </c:strCache>
            </c:strRef>
          </c:tx>
          <c:spPr>
            <a:solidFill>
              <a:schemeClr val="accent4"/>
            </a:solidFill>
            <a:ln>
              <a:noFill/>
            </a:ln>
            <a:effectLst/>
          </c:spPr>
          <c:invertIfNegative val="0"/>
          <c:cat>
            <c:strRef>
              <c:f>'pivot table 2'!$A$4:$A$8</c:f>
              <c:strCache>
                <c:ptCount val="4"/>
                <c:pt idx="0">
                  <c:v>Business Finance</c:v>
                </c:pt>
                <c:pt idx="1">
                  <c:v>Graphic Design</c:v>
                </c:pt>
                <c:pt idx="2">
                  <c:v>Musical Instruments</c:v>
                </c:pt>
                <c:pt idx="3">
                  <c:v>Web Development</c:v>
                </c:pt>
              </c:strCache>
            </c:strRef>
          </c:cat>
          <c:val>
            <c:numRef>
              <c:f>'pivot table 2'!$B$4:$B$8</c:f>
              <c:numCache>
                <c:formatCode>General</c:formatCode>
                <c:ptCount val="4"/>
                <c:pt idx="0">
                  <c:v>1569.0268681780017</c:v>
                </c:pt>
                <c:pt idx="1">
                  <c:v>1766.0265780730901</c:v>
                </c:pt>
                <c:pt idx="2">
                  <c:v>1245.1308823529403</c:v>
                </c:pt>
                <c:pt idx="3">
                  <c:v>6635.0249376558641</c:v>
                </c:pt>
              </c:numCache>
            </c:numRef>
          </c:val>
          <c:extLst>
            <c:ext xmlns:c16="http://schemas.microsoft.com/office/drawing/2014/chart" uri="{C3380CC4-5D6E-409C-BE32-E72D297353CC}">
              <c16:uniqueId val="{00000000-7E40-4FF4-BC30-102464055382}"/>
            </c:ext>
          </c:extLst>
        </c:ser>
        <c:dLbls>
          <c:showLegendKey val="0"/>
          <c:showVal val="0"/>
          <c:showCatName val="0"/>
          <c:showSerName val="0"/>
          <c:showPercent val="0"/>
          <c:showBubbleSize val="0"/>
        </c:dLbls>
        <c:gapWidth val="150"/>
        <c:axId val="116090752"/>
        <c:axId val="116092288"/>
      </c:barChart>
      <c:catAx>
        <c:axId val="116090752"/>
        <c:scaling>
          <c:orientation val="minMax"/>
        </c:scaling>
        <c:delete val="0"/>
        <c:axPos val="l"/>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cap="none" spc="0" normalizeH="0" baseline="0">
                <a:solidFill>
                  <a:schemeClr val="tx1">
                    <a:lumMod val="65000"/>
                    <a:lumOff val="35000"/>
                  </a:schemeClr>
                </a:solidFill>
                <a:latin typeface="+mn-lt"/>
                <a:ea typeface="+mn-ea"/>
                <a:cs typeface="+mn-cs"/>
              </a:defRPr>
            </a:pPr>
            <a:endParaRPr lang="en-US"/>
          </a:p>
        </c:txPr>
        <c:crossAx val="116092288"/>
        <c:crosses val="autoZero"/>
        <c:auto val="1"/>
        <c:lblAlgn val="ctr"/>
        <c:lblOffset val="100"/>
        <c:noMultiLvlLbl val="0"/>
      </c:catAx>
      <c:valAx>
        <c:axId val="116092288"/>
        <c:scaling>
          <c:orientation val="minMax"/>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60907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[my data analysis project-1 (version 1).xlsb]pivot table 3!PivotTable3</c:name>
    <c:fmtId val="5"/>
  </c:pivotSource>
  <c:chart>
    <c:title>
      <c:tx>
        <c:rich>
          <a:bodyPr rot="0" spcFirstLastPara="1" vertOverflow="ellipsis" vert="horz" wrap="square" anchor="ctr" anchorCtr="1"/>
          <a:lstStyle/>
          <a:p>
            <a:pPr>
              <a:defRPr sz="2200" b="1" i="0" u="none" strike="noStrike" kern="1200" cap="all" spc="50" baseline="0">
                <a:solidFill>
                  <a:schemeClr val="tx1">
                    <a:lumMod val="65000"/>
                    <a:lumOff val="35000"/>
                  </a:schemeClr>
                </a:solidFill>
                <a:latin typeface="+mn-lt"/>
                <a:ea typeface="+mn-ea"/>
                <a:cs typeface="+mn-cs"/>
              </a:defRPr>
            </a:pPr>
            <a:r>
              <a:rPr lang="en-US"/>
              <a:t>AVERAGE COST PER SUBJECT</a:t>
            </a:r>
          </a:p>
          <a:p>
            <a:pPr>
              <a:defRPr/>
            </a:pPr>
            <a:endParaRPr lang="en-US"/>
          </a:p>
        </c:rich>
      </c:tx>
      <c:overlay val="0"/>
      <c:spPr>
        <a:noFill/>
        <a:ln>
          <a:noFill/>
        </a:ln>
        <a:effectLst/>
      </c:spPr>
      <c:txPr>
        <a:bodyPr rot="0" spcFirstLastPara="1" vertOverflow="ellipsis" vert="horz" wrap="square" anchor="ctr" anchorCtr="1"/>
        <a:lstStyle/>
        <a:p>
          <a:pPr>
            <a:defRPr sz="2200" b="1" i="0" u="none" strike="noStrike" kern="1200" cap="all" spc="50" baseline="0">
              <a:solidFill>
                <a:schemeClr val="tx1">
                  <a:lumMod val="65000"/>
                  <a:lumOff val="35000"/>
                </a:schemeClr>
              </a:solidFill>
              <a:latin typeface="+mn-lt"/>
              <a:ea typeface="+mn-ea"/>
              <a:cs typeface="+mn-cs"/>
            </a:defRPr>
          </a:pPr>
          <a:endParaRPr lang="en-US"/>
        </a:p>
      </c:txPr>
    </c:title>
    <c:autoTitleDeleted val="0"/>
    <c:pivotFmts>
      <c:pivotFmt>
        <c:idx val="0"/>
        <c:marker>
          <c:symbol val="none"/>
        </c:marker>
      </c:pivotFmt>
      <c:pivotFmt>
        <c:idx val="1"/>
        <c:marker>
          <c:symbol val="none"/>
        </c:marker>
      </c:pivotFmt>
    </c:pivotFmts>
    <c:plotArea>
      <c:layout/>
      <c:barChart>
        <c:barDir val="bar"/>
        <c:grouping val="clustered"/>
        <c:varyColors val="0"/>
        <c:ser>
          <c:idx val="0"/>
          <c:order val="0"/>
          <c:tx>
            <c:strRef>
              <c:f>'pivot table 3'!$B$3</c:f>
              <c:strCache>
                <c:ptCount val="1"/>
                <c:pt idx="0">
                  <c:v>Total</c:v>
                </c:pt>
              </c:strCache>
            </c:strRef>
          </c:tx>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10800000" scaled="1"/>
              <a:tileRect/>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'pivot table 3'!$A$4:$A$8</c:f>
              <c:strCache>
                <c:ptCount val="4"/>
                <c:pt idx="0">
                  <c:v>Business Finance</c:v>
                </c:pt>
                <c:pt idx="1">
                  <c:v>Graphic Design</c:v>
                </c:pt>
                <c:pt idx="2">
                  <c:v>Musical Instruments</c:v>
                </c:pt>
                <c:pt idx="3">
                  <c:v>Web Development</c:v>
                </c:pt>
              </c:strCache>
            </c:strRef>
          </c:cat>
          <c:val>
            <c:numRef>
              <c:f>'pivot table 3'!$B$4:$B$8</c:f>
              <c:numCache>
                <c:formatCode>General</c:formatCode>
                <c:ptCount val="4"/>
                <c:pt idx="0">
                  <c:v>68.694374475230902</c:v>
                </c:pt>
                <c:pt idx="1">
                  <c:v>57.890365448505015</c:v>
                </c:pt>
                <c:pt idx="2">
                  <c:v>49.558823529411754</c:v>
                </c:pt>
                <c:pt idx="3">
                  <c:v>77.036575228595183</c:v>
                </c:pt>
              </c:numCache>
            </c:numRef>
          </c:val>
          <c:extLst>
            <c:ext xmlns:c16="http://schemas.microsoft.com/office/drawing/2014/chart" uri="{C3380CC4-5D6E-409C-BE32-E72D297353CC}">
              <c16:uniqueId val="{00000000-7419-40D9-90A6-8F482CFC6DFB}"/>
            </c:ext>
          </c:extLst>
        </c:ser>
        <c:dLbls>
          <c:showLegendKey val="0"/>
          <c:showVal val="1"/>
          <c:showCatName val="0"/>
          <c:showSerName val="0"/>
          <c:showPercent val="0"/>
          <c:showBubbleSize val="0"/>
        </c:dLbls>
        <c:gapWidth val="326"/>
        <c:overlap val="-58"/>
        <c:axId val="116326400"/>
        <c:axId val="116327936"/>
      </c:barChart>
      <c:catAx>
        <c:axId val="116326400"/>
        <c:scaling>
          <c:orientation val="minMax"/>
        </c:scaling>
        <c:delete val="0"/>
        <c:axPos val="l"/>
        <c:numFmt formatCode="General" sourceLinked="0"/>
        <c:majorTickMark val="none"/>
        <c:minorTickMark val="none"/>
        <c:tickLblPos val="nextTo"/>
        <c:spPr>
          <a:noFill/>
          <a:ln w="19050" cap="flat" cmpd="sng" algn="ctr">
            <a:solidFill>
              <a:schemeClr val="tx1">
                <a:lumMod val="15000"/>
                <a:lumOff val="85000"/>
              </a:schemeClr>
            </a:solidFill>
            <a:round/>
            <a:headEnd type="none" w="sm" len="sm"/>
            <a:tailEnd type="none" w="sm" len="sm"/>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6327936"/>
        <c:crosses val="autoZero"/>
        <c:auto val="1"/>
        <c:lblAlgn val="ctr"/>
        <c:lblOffset val="100"/>
        <c:noMultiLvlLbl val="0"/>
      </c:catAx>
      <c:valAx>
        <c:axId val="116327936"/>
        <c:scaling>
          <c:orientation val="minMax"/>
        </c:scaling>
        <c:delete val="0"/>
        <c:axPos val="b"/>
        <c:majorGridlines>
          <c:spPr>
            <a:ln w="9525" cap="flat" cmpd="sng" algn="ctr">
              <a:gradFill>
                <a:gsLst>
                  <a:gs pos="99000">
                    <a:schemeClr val="tx1">
                      <a:lumMod val="25000"/>
                      <a:lumOff val="75000"/>
                    </a:schemeClr>
                  </a:gs>
                  <a:gs pos="0">
                    <a:schemeClr val="tx1">
                      <a:lumMod val="15000"/>
                      <a:lumOff val="8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6326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[my data analysis project-1 (version 1).xlsb]pivot table 4!PivotTable4</c:name>
    <c:fmtId val="5"/>
  </c:pivotSource>
  <c:chart>
    <c:title>
      <c:tx>
        <c:rich>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r>
              <a:rPr lang="en-US"/>
              <a:t>AVERAGE</a:t>
            </a:r>
            <a:r>
              <a:rPr lang="en-US" baseline="0"/>
              <a:t> CONTENT DURATION FOR EACH SUBJECT</a:t>
            </a:r>
          </a:p>
          <a:p>
            <a:pPr>
              <a:defRPr/>
            </a:pPr>
            <a:endParaRPr lang="en-US"/>
          </a:p>
        </c:rich>
      </c:tx>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title>
    <c:autoTitleDeleted val="0"/>
    <c:pivotFmts>
      <c:pivotFmt>
        <c:idx val="0"/>
        <c:marker>
          <c:symbol val="none"/>
        </c:marker>
      </c:pivotFmt>
      <c:pivotFmt>
        <c:idx val="1"/>
        <c:marker>
          <c:symbol val="none"/>
        </c:marker>
      </c:pivotFmt>
    </c:pivotFmts>
    <c:plotArea>
      <c:layout/>
      <c:barChart>
        <c:barDir val="col"/>
        <c:grouping val="clustered"/>
        <c:varyColors val="0"/>
        <c:ser>
          <c:idx val="0"/>
          <c:order val="0"/>
          <c:tx>
            <c:strRef>
              <c:f>'pivot table 4'!$B$3</c:f>
              <c:strCache>
                <c:ptCount val="1"/>
                <c:pt idx="0">
                  <c:v>Total</c:v>
                </c:pt>
              </c:strCache>
            </c:strRef>
          </c:tx>
          <c:spPr>
            <a:solidFill>
              <a:schemeClr val="accent1"/>
            </a:solidFill>
            <a:ln>
              <a:noFill/>
            </a:ln>
            <a:effectLst/>
          </c:spPr>
          <c:invertIfNegative val="0"/>
          <c:cat>
            <c:strRef>
              <c:f>'pivot table 4'!$A$4:$A$8</c:f>
              <c:strCache>
                <c:ptCount val="4"/>
                <c:pt idx="0">
                  <c:v>Business Finance</c:v>
                </c:pt>
                <c:pt idx="1">
                  <c:v>Graphic Design</c:v>
                </c:pt>
                <c:pt idx="2">
                  <c:v>Musical Instruments</c:v>
                </c:pt>
                <c:pt idx="3">
                  <c:v>Web Development</c:v>
                </c:pt>
              </c:strCache>
            </c:strRef>
          </c:cat>
          <c:val>
            <c:numRef>
              <c:f>'pivot table 4'!$B$4:$B$8</c:f>
              <c:numCache>
                <c:formatCode>General</c:formatCode>
                <c:ptCount val="4"/>
                <c:pt idx="0">
                  <c:v>3.5576966134920243</c:v>
                </c:pt>
                <c:pt idx="1">
                  <c:v>3.5854651162807296</c:v>
                </c:pt>
                <c:pt idx="2">
                  <c:v>2.8543872549000002</c:v>
                </c:pt>
                <c:pt idx="3">
                  <c:v>5.5866583541155483</c:v>
                </c:pt>
              </c:numCache>
            </c:numRef>
          </c:val>
          <c:extLst>
            <c:ext xmlns:c16="http://schemas.microsoft.com/office/drawing/2014/chart" uri="{C3380CC4-5D6E-409C-BE32-E72D297353CC}">
              <c16:uniqueId val="{00000000-55E2-4760-A867-5499573CB559}"/>
            </c:ext>
          </c:extLst>
        </c:ser>
        <c:dLbls>
          <c:showLegendKey val="0"/>
          <c:showVal val="0"/>
          <c:showCatName val="0"/>
          <c:showSerName val="0"/>
          <c:showPercent val="0"/>
          <c:showBubbleSize val="0"/>
        </c:dLbls>
        <c:gapWidth val="150"/>
        <c:axId val="126908288"/>
        <c:axId val="126909824"/>
      </c:barChart>
      <c:catAx>
        <c:axId val="126908288"/>
        <c:scaling>
          <c:orientation val="minMax"/>
        </c:scaling>
        <c:delete val="0"/>
        <c:axPos val="b"/>
        <c:numFmt formatCode="General" sourceLinked="0"/>
        <c:majorTickMark val="out"/>
        <c:minorTickMark val="none"/>
        <c:tickLblPos val="nextTo"/>
        <c:spPr>
          <a:noFill/>
          <a:ln w="9525"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26909824"/>
        <c:crosses val="autoZero"/>
        <c:auto val="1"/>
        <c:lblAlgn val="ctr"/>
        <c:lblOffset val="100"/>
        <c:noMultiLvlLbl val="0"/>
      </c:catAx>
      <c:valAx>
        <c:axId val="126909824"/>
        <c:scaling>
          <c:orientation val="minMax"/>
        </c:scaling>
        <c:delete val="0"/>
        <c:axPos val="l"/>
        <c:majorGridlines>
          <c:spPr>
            <a:ln w="9525" cap="flat" cmpd="sng" algn="ctr">
              <a:solidFill>
                <a:schemeClr val="tx1">
                  <a:tint val="75000"/>
                </a:schemeClr>
              </a:solidFill>
              <a:prstDash val="solid"/>
              <a:round/>
            </a:ln>
            <a:effectLst/>
          </c:spPr>
        </c:majorGridlines>
        <c:numFmt formatCode="General" sourceLinked="1"/>
        <c:majorTickMark val="out"/>
        <c:minorTickMark val="none"/>
        <c:tickLblPos val="nextTo"/>
        <c:spPr>
          <a:noFill/>
          <a:ln w="9525"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26908288"/>
        <c:crosses val="autoZero"/>
        <c:crossBetween val="between"/>
      </c:valAx>
      <c:spPr>
        <a:noFill/>
        <a:ln>
          <a:noFill/>
        </a:ln>
        <a:effectLst/>
      </c:spPr>
    </c:plotArea>
    <c:plotVisOnly val="1"/>
    <c:dispBlanksAs val="gap"/>
    <c:showDLblsOverMax val="0"/>
  </c:chart>
  <c:spPr>
    <a:noFill/>
    <a:ln w="9525" cap="flat" cmpd="sng" algn="ctr">
      <a:noFill/>
      <a:prstDash val="soli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[my data analysis project-1.xlsx]Sheet3!PivotTable2</c:name>
    <c:fmtId val="3"/>
  </c:pivotSource>
  <c:chart>
    <c:autoTitleDeleted val="0"/>
    <c:pivotFmts>
      <c:pivotFmt>
        <c:idx val="0"/>
        <c:marker>
          <c:symbol val="none"/>
        </c:marker>
      </c:pivotFmt>
      <c:pivotFmt>
        <c:idx val="1"/>
        <c:marker>
          <c:symbol val="none"/>
        </c:marker>
      </c:pivotFmt>
      <c:pivotFmt>
        <c:idx val="2"/>
        <c:marker>
          <c:symbol val="none"/>
        </c:marker>
      </c:pivotFmt>
      <c:pivotFmt>
        <c:idx val="3"/>
        <c:marker>
          <c:symbol val="none"/>
        </c:marker>
      </c:pivotFmt>
    </c:pivotFmts>
    <c:plotArea>
      <c:layout>
        <c:manualLayout>
          <c:layoutTarget val="inner"/>
          <c:xMode val="edge"/>
          <c:yMode val="edge"/>
          <c:x val="0.15374907362910306"/>
          <c:y val="2.2404593846348655E-2"/>
          <c:w val="0.63442339238845147"/>
          <c:h val="0.68386678638854359"/>
        </c:manualLayout>
      </c:layout>
      <c:barChart>
        <c:barDir val="col"/>
        <c:grouping val="clustered"/>
        <c:varyColors val="0"/>
        <c:ser>
          <c:idx val="0"/>
          <c:order val="0"/>
          <c:tx>
            <c:strRef>
              <c:f>Sheet3!$B$3:$B$4</c:f>
              <c:strCache>
                <c:ptCount val="1"/>
                <c:pt idx="0">
                  <c:v>Not paid</c:v>
                </c:pt>
              </c:strCache>
            </c:strRef>
          </c:tx>
          <c:spPr>
            <a:solidFill>
              <a:schemeClr val="accent1"/>
            </a:solidFill>
            <a:ln>
              <a:noFill/>
            </a:ln>
            <a:effectLst/>
          </c:spPr>
          <c:invertIfNegative val="0"/>
          <c:cat>
            <c:multiLvlStrRef>
              <c:f>Sheet3!$A$5:$A$25</c:f>
              <c:multiLvlStrCache>
                <c:ptCount val="16"/>
                <c:lvl>
                  <c:pt idx="0">
                    <c:v>All Levels</c:v>
                  </c:pt>
                  <c:pt idx="1">
                    <c:v>Beginner Level</c:v>
                  </c:pt>
                  <c:pt idx="2">
                    <c:v>Expert Level</c:v>
                  </c:pt>
                  <c:pt idx="3">
                    <c:v>Intermediate Level</c:v>
                  </c:pt>
                  <c:pt idx="4">
                    <c:v>All Levels</c:v>
                  </c:pt>
                  <c:pt idx="5">
                    <c:v>Beginner Level</c:v>
                  </c:pt>
                  <c:pt idx="6">
                    <c:v>Expert Level</c:v>
                  </c:pt>
                  <c:pt idx="7">
                    <c:v>Intermediate Level</c:v>
                  </c:pt>
                  <c:pt idx="8">
                    <c:v>All Levels</c:v>
                  </c:pt>
                  <c:pt idx="9">
                    <c:v>Beginner Level</c:v>
                  </c:pt>
                  <c:pt idx="10">
                    <c:v>Expert Level</c:v>
                  </c:pt>
                  <c:pt idx="11">
                    <c:v>Intermediate Level</c:v>
                  </c:pt>
                  <c:pt idx="12">
                    <c:v>All Levels</c:v>
                  </c:pt>
                  <c:pt idx="13">
                    <c:v>Beginner Level</c:v>
                  </c:pt>
                  <c:pt idx="14">
                    <c:v>Expert Level</c:v>
                  </c:pt>
                  <c:pt idx="15">
                    <c:v>Intermediate Level</c:v>
                  </c:pt>
                </c:lvl>
                <c:lvl>
                  <c:pt idx="0">
                    <c:v>Business Finance</c:v>
                  </c:pt>
                  <c:pt idx="4">
                    <c:v>Graphic Design</c:v>
                  </c:pt>
                  <c:pt idx="8">
                    <c:v>Musical Instruments</c:v>
                  </c:pt>
                  <c:pt idx="12">
                    <c:v>Web Development</c:v>
                  </c:pt>
                </c:lvl>
              </c:multiLvlStrCache>
            </c:multiLvlStrRef>
          </c:cat>
          <c:val>
            <c:numRef>
              <c:f>Sheet3!$B$5:$B$25</c:f>
              <c:numCache>
                <c:formatCode>General</c:formatCode>
                <c:ptCount val="16"/>
                <c:pt idx="0">
                  <c:v>687449</c:v>
                </c:pt>
                <c:pt idx="1">
                  <c:v>394132</c:v>
                </c:pt>
                <c:pt idx="2">
                  <c:v>19201</c:v>
                </c:pt>
                <c:pt idx="3">
                  <c:v>154417</c:v>
                </c:pt>
                <c:pt idx="4">
                  <c:v>448662</c:v>
                </c:pt>
                <c:pt idx="5">
                  <c:v>262145</c:v>
                </c:pt>
                <c:pt idx="6">
                  <c:v>6198</c:v>
                </c:pt>
                <c:pt idx="7">
                  <c:v>56531</c:v>
                </c:pt>
                <c:pt idx="8">
                  <c:v>249885</c:v>
                </c:pt>
                <c:pt idx="9">
                  <c:v>219542</c:v>
                </c:pt>
                <c:pt idx="10">
                  <c:v>16102</c:v>
                </c:pt>
                <c:pt idx="11">
                  <c:v>46603</c:v>
                </c:pt>
                <c:pt idx="12">
                  <c:v>2830018</c:v>
                </c:pt>
                <c:pt idx="13">
                  <c:v>2152853</c:v>
                </c:pt>
                <c:pt idx="14">
                  <c:v>51027</c:v>
                </c:pt>
                <c:pt idx="15">
                  <c:v>553722</c:v>
                </c:pt>
              </c:numCache>
            </c:numRef>
          </c:val>
          <c:extLst>
            <c:ext xmlns:c16="http://schemas.microsoft.com/office/drawing/2014/chart" uri="{C3380CC4-5D6E-409C-BE32-E72D297353CC}">
              <c16:uniqueId val="{00000000-5025-42D4-86D0-07245917C5ED}"/>
            </c:ext>
          </c:extLst>
        </c:ser>
        <c:ser>
          <c:idx val="1"/>
          <c:order val="1"/>
          <c:tx>
            <c:strRef>
              <c:f>Sheet3!$C$3:$C$4</c:f>
              <c:strCache>
                <c:ptCount val="1"/>
                <c:pt idx="0">
                  <c:v>Paid</c:v>
                </c:pt>
              </c:strCache>
            </c:strRef>
          </c:tx>
          <c:spPr>
            <a:solidFill>
              <a:schemeClr val="accent2"/>
            </a:solidFill>
            <a:ln>
              <a:noFill/>
            </a:ln>
            <a:effectLst/>
          </c:spPr>
          <c:invertIfNegative val="0"/>
          <c:cat>
            <c:multiLvlStrRef>
              <c:f>Sheet3!$A$5:$A$25</c:f>
              <c:multiLvlStrCache>
                <c:ptCount val="16"/>
                <c:lvl>
                  <c:pt idx="0">
                    <c:v>All Levels</c:v>
                  </c:pt>
                  <c:pt idx="1">
                    <c:v>Beginner Level</c:v>
                  </c:pt>
                  <c:pt idx="2">
                    <c:v>Expert Level</c:v>
                  </c:pt>
                  <c:pt idx="3">
                    <c:v>Intermediate Level</c:v>
                  </c:pt>
                  <c:pt idx="4">
                    <c:v>All Levels</c:v>
                  </c:pt>
                  <c:pt idx="5">
                    <c:v>Beginner Level</c:v>
                  </c:pt>
                  <c:pt idx="6">
                    <c:v>Expert Level</c:v>
                  </c:pt>
                  <c:pt idx="7">
                    <c:v>Intermediate Level</c:v>
                  </c:pt>
                  <c:pt idx="8">
                    <c:v>All Levels</c:v>
                  </c:pt>
                  <c:pt idx="9">
                    <c:v>Beginner Level</c:v>
                  </c:pt>
                  <c:pt idx="10">
                    <c:v>Expert Level</c:v>
                  </c:pt>
                  <c:pt idx="11">
                    <c:v>Intermediate Level</c:v>
                  </c:pt>
                  <c:pt idx="12">
                    <c:v>All Levels</c:v>
                  </c:pt>
                  <c:pt idx="13">
                    <c:v>Beginner Level</c:v>
                  </c:pt>
                  <c:pt idx="14">
                    <c:v>Expert Level</c:v>
                  </c:pt>
                  <c:pt idx="15">
                    <c:v>Intermediate Level</c:v>
                  </c:pt>
                </c:lvl>
                <c:lvl>
                  <c:pt idx="0">
                    <c:v>Business Finance</c:v>
                  </c:pt>
                  <c:pt idx="4">
                    <c:v>Graphic Design</c:v>
                  </c:pt>
                  <c:pt idx="8">
                    <c:v>Musical Instruments</c:v>
                  </c:pt>
                  <c:pt idx="12">
                    <c:v>Web Development</c:v>
                  </c:pt>
                </c:lvl>
              </c:multiLvlStrCache>
            </c:multiLvlStrRef>
          </c:cat>
          <c:val>
            <c:numRef>
              <c:f>Sheet3!$C$5:$C$25</c:f>
              <c:numCache>
                <c:formatCode>General</c:formatCode>
                <c:ptCount val="16"/>
                <c:pt idx="0">
                  <c:v>390833</c:v>
                </c:pt>
                <c:pt idx="1">
                  <c:v>140186</c:v>
                </c:pt>
                <c:pt idx="2">
                  <c:v>15955</c:v>
                </c:pt>
                <c:pt idx="3">
                  <c:v>56238</c:v>
                </c:pt>
                <c:pt idx="4">
                  <c:v>179017</c:v>
                </c:pt>
                <c:pt idx="5">
                  <c:v>95600</c:v>
                </c:pt>
                <c:pt idx="7">
                  <c:v>10114</c:v>
                </c:pt>
                <c:pt idx="8">
                  <c:v>210625</c:v>
                </c:pt>
                <c:pt idx="9">
                  <c:v>62045</c:v>
                </c:pt>
                <c:pt idx="11">
                  <c:v>32003</c:v>
                </c:pt>
                <c:pt idx="12">
                  <c:v>1251319</c:v>
                </c:pt>
                <c:pt idx="13">
                  <c:v>806244</c:v>
                </c:pt>
                <c:pt idx="14">
                  <c:v>170862</c:v>
                </c:pt>
                <c:pt idx="15">
                  <c:v>165342</c:v>
                </c:pt>
              </c:numCache>
            </c:numRef>
          </c:val>
          <c:extLst>
            <c:ext xmlns:c16="http://schemas.microsoft.com/office/drawing/2014/chart" uri="{C3380CC4-5D6E-409C-BE32-E72D297353CC}">
              <c16:uniqueId val="{00000001-5025-42D4-86D0-07245917C5ED}"/>
            </c:ext>
          </c:extLst>
        </c:ser>
        <c:dLbls>
          <c:showLegendKey val="0"/>
          <c:showVal val="0"/>
          <c:showCatName val="0"/>
          <c:showSerName val="0"/>
          <c:showPercent val="0"/>
          <c:showBubbleSize val="0"/>
        </c:dLbls>
        <c:gapWidth val="219"/>
        <c:overlap val="-27"/>
        <c:axId val="128325504"/>
        <c:axId val="128327040"/>
      </c:barChart>
      <c:catAx>
        <c:axId val="128325504"/>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8327040"/>
        <c:crosses val="autoZero"/>
        <c:auto val="1"/>
        <c:lblAlgn val="ctr"/>
        <c:lblOffset val="100"/>
        <c:noMultiLvlLbl val="0"/>
      </c:catAx>
      <c:valAx>
        <c:axId val="1283270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832550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[my data analysis project-1 (version 1).xlsb]pivot table 5!PivotTable5</c:name>
    <c:fmtId val="8"/>
  </c:pivotSource>
  <c:chart>
    <c:title>
      <c:tx>
        <c:rich>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r>
              <a:rPr lang="en-US"/>
              <a:t>AVERAGE</a:t>
            </a:r>
            <a:r>
              <a:rPr lang="en-US" baseline="0"/>
              <a:t> RATING PER SUBJECT FOR EACH LEVEL</a:t>
            </a:r>
          </a:p>
          <a:p>
            <a:pPr>
              <a:defRPr/>
            </a:pPr>
            <a:endParaRPr lang="en-US"/>
          </a:p>
        </c:rich>
      </c:tx>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title>
    <c:autoTitleDeleted val="0"/>
    <c:pivotFmts>
      <c:pivotFmt>
        <c:idx val="0"/>
        <c:marker>
          <c:symbol val="none"/>
        </c:marker>
      </c:pivotFmt>
      <c:pivotFmt>
        <c:idx val="1"/>
        <c:marker>
          <c:symbol val="none"/>
        </c:marker>
      </c:pivotFmt>
      <c:pivotFmt>
        <c:idx val="2"/>
        <c:marker>
          <c:symbol val="none"/>
        </c:marker>
      </c:pivotFmt>
      <c:pivotFmt>
        <c:idx val="3"/>
        <c:marker>
          <c:symbol val="none"/>
        </c:marker>
      </c:pivotFmt>
      <c:pivotFmt>
        <c:idx val="4"/>
        <c:marker>
          <c:symbol val="none"/>
        </c:marker>
      </c:pivotFmt>
      <c:pivotFmt>
        <c:idx val="5"/>
        <c:marker>
          <c:symbol val="none"/>
        </c:marker>
      </c:pivotFmt>
      <c:pivotFmt>
        <c:idx val="6"/>
        <c:marker>
          <c:symbol val="none"/>
        </c:marker>
      </c:pivotFmt>
      <c:pivotFmt>
        <c:idx val="7"/>
        <c:marker>
          <c:symbol val="none"/>
        </c:marker>
      </c:pivotFmt>
      <c:pivotFmt>
        <c:idx val="8"/>
        <c:marker>
          <c:symbol val="none"/>
        </c:marker>
      </c:pivotFmt>
    </c:pivotFmts>
    <c:plotArea>
      <c:layout/>
      <c:barChart>
        <c:barDir val="col"/>
        <c:grouping val="clustered"/>
        <c:varyColors val="0"/>
        <c:ser>
          <c:idx val="0"/>
          <c:order val="0"/>
          <c:tx>
            <c:strRef>
              <c:f>'pivot table 5'!$B$3:$B$4</c:f>
              <c:strCache>
                <c:ptCount val="1"/>
                <c:pt idx="0">
                  <c:v>All Levels</c:v>
                </c:pt>
              </c:strCache>
            </c:strRef>
          </c:tx>
          <c:spPr>
            <a:solidFill>
              <a:schemeClr val="accent4">
                <a:shade val="58000"/>
              </a:schemeClr>
            </a:solidFill>
            <a:ln>
              <a:noFill/>
            </a:ln>
            <a:effectLst/>
          </c:spPr>
          <c:invertIfNegative val="0"/>
          <c:cat>
            <c:strRef>
              <c:f>'pivot table 5'!$A$5:$A$9</c:f>
              <c:strCache>
                <c:ptCount val="4"/>
                <c:pt idx="0">
                  <c:v>Business Finance</c:v>
                </c:pt>
                <c:pt idx="1">
                  <c:v>Graphic Design</c:v>
                </c:pt>
                <c:pt idx="2">
                  <c:v>Musical Instruments</c:v>
                </c:pt>
                <c:pt idx="3">
                  <c:v>Web Development</c:v>
                </c:pt>
              </c:strCache>
            </c:strRef>
          </c:cat>
          <c:val>
            <c:numRef>
              <c:f>'pivot table 5'!$B$5:$B$9</c:f>
              <c:numCache>
                <c:formatCode>General</c:formatCode>
                <c:ptCount val="4"/>
                <c:pt idx="0">
                  <c:v>0.69151658767772406</c:v>
                </c:pt>
                <c:pt idx="1">
                  <c:v>0.73098507462686413</c:v>
                </c:pt>
                <c:pt idx="2">
                  <c:v>0.31203703703703739</c:v>
                </c:pt>
                <c:pt idx="3">
                  <c:v>0.64546603475513287</c:v>
                </c:pt>
              </c:numCache>
            </c:numRef>
          </c:val>
          <c:extLst>
            <c:ext xmlns:c16="http://schemas.microsoft.com/office/drawing/2014/chart" uri="{C3380CC4-5D6E-409C-BE32-E72D297353CC}">
              <c16:uniqueId val="{00000000-B675-4E78-9331-00F3719C8DE6}"/>
            </c:ext>
          </c:extLst>
        </c:ser>
        <c:ser>
          <c:idx val="1"/>
          <c:order val="1"/>
          <c:tx>
            <c:strRef>
              <c:f>'pivot table 5'!$C$3:$C$4</c:f>
              <c:strCache>
                <c:ptCount val="1"/>
                <c:pt idx="0">
                  <c:v>Beginner Level</c:v>
                </c:pt>
              </c:strCache>
            </c:strRef>
          </c:tx>
          <c:spPr>
            <a:solidFill>
              <a:schemeClr val="accent4">
                <a:shade val="86000"/>
              </a:schemeClr>
            </a:solidFill>
            <a:ln>
              <a:noFill/>
            </a:ln>
            <a:effectLst/>
          </c:spPr>
          <c:invertIfNegative val="0"/>
          <c:cat>
            <c:strRef>
              <c:f>'pivot table 5'!$A$5:$A$9</c:f>
              <c:strCache>
                <c:ptCount val="4"/>
                <c:pt idx="0">
                  <c:v>Business Finance</c:v>
                </c:pt>
                <c:pt idx="1">
                  <c:v>Graphic Design</c:v>
                </c:pt>
                <c:pt idx="2">
                  <c:v>Musical Instruments</c:v>
                </c:pt>
                <c:pt idx="3">
                  <c:v>Web Development</c:v>
                </c:pt>
              </c:strCache>
            </c:strRef>
          </c:cat>
          <c:val>
            <c:numRef>
              <c:f>'pivot table 5'!$C$5:$C$9</c:f>
              <c:numCache>
                <c:formatCode>General</c:formatCode>
                <c:ptCount val="4"/>
                <c:pt idx="0">
                  <c:v>0.68621553884711906</c:v>
                </c:pt>
                <c:pt idx="1">
                  <c:v>0.72706521739130503</c:v>
                </c:pt>
                <c:pt idx="2">
                  <c:v>0.3138345864661653</c:v>
                </c:pt>
                <c:pt idx="3">
                  <c:v>0.63537914691943143</c:v>
                </c:pt>
              </c:numCache>
            </c:numRef>
          </c:val>
          <c:extLst>
            <c:ext xmlns:c16="http://schemas.microsoft.com/office/drawing/2014/chart" uri="{C3380CC4-5D6E-409C-BE32-E72D297353CC}">
              <c16:uniqueId val="{00000001-B675-4E78-9331-00F3719C8DE6}"/>
            </c:ext>
          </c:extLst>
        </c:ser>
        <c:ser>
          <c:idx val="2"/>
          <c:order val="2"/>
          <c:tx>
            <c:strRef>
              <c:f>'pivot table 5'!$D$3:$D$4</c:f>
              <c:strCache>
                <c:ptCount val="1"/>
                <c:pt idx="0">
                  <c:v>Expert Level</c:v>
                </c:pt>
              </c:strCache>
            </c:strRef>
          </c:tx>
          <c:spPr>
            <a:solidFill>
              <a:schemeClr val="accent4">
                <a:tint val="86000"/>
              </a:schemeClr>
            </a:solidFill>
            <a:ln>
              <a:noFill/>
            </a:ln>
            <a:effectLst/>
          </c:spPr>
          <c:invertIfNegative val="0"/>
          <c:cat>
            <c:strRef>
              <c:f>'pivot table 5'!$A$5:$A$9</c:f>
              <c:strCache>
                <c:ptCount val="4"/>
                <c:pt idx="0">
                  <c:v>Business Finance</c:v>
                </c:pt>
                <c:pt idx="1">
                  <c:v>Graphic Design</c:v>
                </c:pt>
                <c:pt idx="2">
                  <c:v>Musical Instruments</c:v>
                </c:pt>
                <c:pt idx="3">
                  <c:v>Web Development</c:v>
                </c:pt>
              </c:strCache>
            </c:strRef>
          </c:cat>
          <c:val>
            <c:numRef>
              <c:f>'pivot table 5'!$D$5:$D$9</c:f>
              <c:numCache>
                <c:formatCode>General</c:formatCode>
                <c:ptCount val="4"/>
                <c:pt idx="0">
                  <c:v>0.69999999999999984</c:v>
                </c:pt>
                <c:pt idx="1">
                  <c:v>0.88428571428571434</c:v>
                </c:pt>
                <c:pt idx="2">
                  <c:v>0.29666666666666697</c:v>
                </c:pt>
                <c:pt idx="3">
                  <c:v>0.4985714285714285</c:v>
                </c:pt>
              </c:numCache>
            </c:numRef>
          </c:val>
          <c:extLst>
            <c:ext xmlns:c16="http://schemas.microsoft.com/office/drawing/2014/chart" uri="{C3380CC4-5D6E-409C-BE32-E72D297353CC}">
              <c16:uniqueId val="{00000002-B675-4E78-9331-00F3719C8DE6}"/>
            </c:ext>
          </c:extLst>
        </c:ser>
        <c:ser>
          <c:idx val="3"/>
          <c:order val="3"/>
          <c:tx>
            <c:strRef>
              <c:f>'pivot table 5'!$E$3:$E$4</c:f>
              <c:strCache>
                <c:ptCount val="1"/>
                <c:pt idx="0">
                  <c:v>Intermediate Level</c:v>
                </c:pt>
              </c:strCache>
            </c:strRef>
          </c:tx>
          <c:spPr>
            <a:solidFill>
              <a:schemeClr val="accent4">
                <a:tint val="58000"/>
              </a:schemeClr>
            </a:solidFill>
            <a:ln>
              <a:noFill/>
            </a:ln>
            <a:effectLst/>
          </c:spPr>
          <c:invertIfNegative val="0"/>
          <c:cat>
            <c:strRef>
              <c:f>'pivot table 5'!$A$5:$A$9</c:f>
              <c:strCache>
                <c:ptCount val="4"/>
                <c:pt idx="0">
                  <c:v>Business Finance</c:v>
                </c:pt>
                <c:pt idx="1">
                  <c:v>Graphic Design</c:v>
                </c:pt>
                <c:pt idx="2">
                  <c:v>Musical Instruments</c:v>
                </c:pt>
                <c:pt idx="3">
                  <c:v>Web Development</c:v>
                </c:pt>
              </c:strCache>
            </c:strRef>
          </c:cat>
          <c:val>
            <c:numRef>
              <c:f>'pivot table 5'!$E$5:$E$9</c:f>
              <c:numCache>
                <c:formatCode>General</c:formatCode>
                <c:ptCount val="4"/>
                <c:pt idx="0">
                  <c:v>0.69537313432835779</c:v>
                </c:pt>
                <c:pt idx="1">
                  <c:v>0.72157894736842065</c:v>
                </c:pt>
                <c:pt idx="2">
                  <c:v>0.28102564102564137</c:v>
                </c:pt>
                <c:pt idx="3">
                  <c:v>0.67089552238806049</c:v>
                </c:pt>
              </c:numCache>
            </c:numRef>
          </c:val>
          <c:extLst>
            <c:ext xmlns:c16="http://schemas.microsoft.com/office/drawing/2014/chart" uri="{C3380CC4-5D6E-409C-BE32-E72D297353CC}">
              <c16:uniqueId val="{00000003-B675-4E78-9331-00F3719C8DE6}"/>
            </c:ext>
          </c:extLst>
        </c:ser>
        <c:dLbls>
          <c:showLegendKey val="0"/>
          <c:showVal val="0"/>
          <c:showCatName val="0"/>
          <c:showSerName val="0"/>
          <c:showPercent val="0"/>
          <c:showBubbleSize val="0"/>
        </c:dLbls>
        <c:gapWidth val="150"/>
        <c:axId val="128573824"/>
        <c:axId val="128575360"/>
      </c:barChart>
      <c:catAx>
        <c:axId val="128573824"/>
        <c:scaling>
          <c:orientation val="minMax"/>
        </c:scaling>
        <c:delete val="0"/>
        <c:axPos val="b"/>
        <c:numFmt formatCode="General" sourceLinked="0"/>
        <c:majorTickMark val="out"/>
        <c:minorTickMark val="none"/>
        <c:tickLblPos val="nextTo"/>
        <c:spPr>
          <a:noFill/>
          <a:ln w="9525"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28575360"/>
        <c:crosses val="autoZero"/>
        <c:auto val="1"/>
        <c:lblAlgn val="ctr"/>
        <c:lblOffset val="100"/>
        <c:noMultiLvlLbl val="0"/>
      </c:catAx>
      <c:valAx>
        <c:axId val="128575360"/>
        <c:scaling>
          <c:orientation val="minMax"/>
        </c:scaling>
        <c:delete val="0"/>
        <c:axPos val="l"/>
        <c:majorGridlines>
          <c:spPr>
            <a:ln w="9525" cap="flat" cmpd="sng" algn="ctr">
              <a:solidFill>
                <a:schemeClr val="tx1">
                  <a:tint val="75000"/>
                </a:schemeClr>
              </a:solidFill>
              <a:prstDash val="solid"/>
              <a:round/>
            </a:ln>
            <a:effectLst/>
          </c:spPr>
        </c:majorGridlines>
        <c:numFmt formatCode="General" sourceLinked="1"/>
        <c:majorTickMark val="out"/>
        <c:minorTickMark val="none"/>
        <c:tickLblPos val="nextTo"/>
        <c:spPr>
          <a:noFill/>
          <a:ln w="9525"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285738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w="9525" cap="flat" cmpd="sng" algn="ctr">
      <a:noFill/>
      <a:prstDash val="soli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96">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23">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9050" cap="flat" cmpd="sng" algn="ctr">
        <a:solidFill>
          <a:schemeClr val="tx1">
            <a:lumMod val="15000"/>
            <a:lumOff val="85000"/>
          </a:schemeClr>
        </a:solidFill>
        <a:round/>
        <a:headEnd type="none" w="sm" len="sm"/>
        <a:tailEnd type="none" w="sm" len="sm"/>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a:gsLst>
          <a:gs pos="0">
            <a:schemeClr val="phClr"/>
          </a:gs>
          <a:gs pos="46000">
            <a:schemeClr val="phClr"/>
          </a:gs>
          <a:gs pos="100000">
            <a:schemeClr val="phClr">
              <a:lumMod val="20000"/>
              <a:lumOff val="80000"/>
              <a:alpha val="0"/>
            </a:schemeClr>
          </a:gs>
        </a:gsLst>
        <a:path path="circle">
          <a:fillToRect l="50000" t="-80000" r="50000" b="180000"/>
        </a:path>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99000">
              <a:schemeClr val="tx1">
                <a:lumMod val="25000"/>
                <a:lumOff val="75000"/>
              </a:schemeClr>
            </a:gs>
            <a:gs pos="0">
              <a:schemeClr val="tx1">
                <a:lumMod val="15000"/>
                <a:lumOff val="8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15000"/>
                <a:lumOff val="85000"/>
              </a:schemeClr>
            </a:gs>
            <a:gs pos="0">
              <a:schemeClr val="tx1">
                <a:lumMod val="5000"/>
                <a:lumOff val="9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DA3C8BB-FD98-470A-8E6E-A96FE8908C84}" type="datetimeFigureOut">
              <a:rPr lang="en-US" smtClean="0"/>
              <a:pPr/>
              <a:t>4/14/2023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8095B39-23E6-40AD-8FC7-C9297827640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8095B39-23E6-40AD-8FC7-C92978276408}"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1F2A5C4C-814B-43ED-A7A7-9F283F80AD27}" type="datetime1">
              <a:rPr lang="en-US" smtClean="0"/>
              <a:pPr/>
              <a:t>4/14/2023</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3C6CB951-4DC7-4A1B-B848-36010F65E657}" type="slidenum">
              <a:rPr lang="en-US" smtClean="0"/>
              <a:pPr/>
              <a:t>‹#›</a:t>
            </a:fld>
            <a:endParaRPr lang="en-US"/>
          </a:p>
        </p:txBody>
      </p:sp>
    </p:spTree>
  </p:cSld>
  <p:clrMapOvr>
    <a:masterClrMapping/>
  </p:clrMapOvr>
  <p:transition>
    <p:dissolv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7A3251C-3C8A-4F61-88E7-020C402DCE5F}" type="datetime1">
              <a:rPr lang="en-US" smtClean="0"/>
              <a:pPr/>
              <a:t>4/14/2023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6CB951-4DC7-4A1B-B848-36010F65E657}" type="slidenum">
              <a:rPr lang="en-US" smtClean="0"/>
              <a:pPr/>
              <a:t>‹#›</a:t>
            </a:fld>
            <a:endParaRPr lang="en-US"/>
          </a:p>
        </p:txBody>
      </p:sp>
    </p:spTree>
  </p:cSld>
  <p:clrMapOvr>
    <a:masterClrMapping/>
  </p:clrMapOvr>
  <p:transition>
    <p:dissolv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7D20A47-AD95-448A-B3AC-7B390BD56542}" type="datetime1">
              <a:rPr lang="en-US" smtClean="0"/>
              <a:pPr/>
              <a:t>4/14/2023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6CB951-4DC7-4A1B-B848-36010F65E657}" type="slidenum">
              <a:rPr lang="en-US" smtClean="0"/>
              <a:pPr/>
              <a:t>‹#›</a:t>
            </a:fld>
            <a:endParaRPr lang="en-US"/>
          </a:p>
        </p:txBody>
      </p:sp>
    </p:spTree>
  </p:cSld>
  <p:clrMapOvr>
    <a:masterClrMapping/>
  </p:clrMapOvr>
  <p:transition>
    <p:dissolv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0FFDB0A-4B5B-44CB-ADE7-F712E7A1521B}" type="datetime1">
              <a:rPr lang="en-US" smtClean="0"/>
              <a:pPr/>
              <a:t>4/14/2023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6CB951-4DC7-4A1B-B848-36010F65E657}" type="slidenum">
              <a:rPr lang="en-US" smtClean="0"/>
              <a:pPr/>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transition>
    <p:dissolv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568C9E17-25D0-4F7E-8636-877A6890539C}" type="datetime1">
              <a:rPr lang="en-US" smtClean="0"/>
              <a:pPr/>
              <a:t>4/14/2023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6CB951-4DC7-4A1B-B848-36010F65E657}" type="slidenum">
              <a:rPr lang="en-US" smtClean="0"/>
              <a:pPr/>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transition>
    <p:dissolv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B8C9B40-EC3F-4F70-AF81-AE58712857EC}" type="datetime1">
              <a:rPr lang="en-US" smtClean="0"/>
              <a:pPr/>
              <a:t>4/14/2023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6CB951-4DC7-4A1B-B848-36010F65E657}" type="slidenum">
              <a:rPr lang="en-US" smtClean="0"/>
              <a:pPr/>
              <a:t>‹#›</a:t>
            </a:fld>
            <a:endParaRPr lang="en-US"/>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dissolv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5D360A86-F7D5-4A01-BA5B-ED2007947C34}" type="datetime1">
              <a:rPr lang="en-US" smtClean="0"/>
              <a:pPr/>
              <a:t>4/14/2023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6CB951-4DC7-4A1B-B848-36010F65E657}"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transition>
    <p:dissolv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BA74C92-A45B-4787-B62E-2AD3BD8367EC}" type="datetime1">
              <a:rPr lang="en-US" smtClean="0"/>
              <a:pPr/>
              <a:t>4/14/2023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6CB951-4DC7-4A1B-B848-36010F65E657}" type="slidenum">
              <a:rPr lang="en-US" smtClean="0"/>
              <a:pPr/>
              <a:t>‹#›</a:t>
            </a:fld>
            <a:endParaRPr lang="en-US"/>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transition>
    <p:dissolv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B702A5-FF11-493B-821C-D736F546A019}" type="datetime1">
              <a:rPr lang="en-US" smtClean="0"/>
              <a:pPr/>
              <a:t>4/14/2023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6CB951-4DC7-4A1B-B848-36010F65E657}" type="slidenum">
              <a:rPr lang="en-US" smtClean="0"/>
              <a:pPr/>
              <a:t>‹#›</a:t>
            </a:fld>
            <a:endParaRPr lang="en-US"/>
          </a:p>
        </p:txBody>
      </p:sp>
    </p:spTree>
  </p:cSld>
  <p:clrMapOvr>
    <a:masterClrMapping/>
  </p:clrMapOvr>
  <p:transition>
    <p:dissolv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880758C3-C551-491E-8C3B-263E854D2B40}" type="datetime1">
              <a:rPr lang="en-US" smtClean="0"/>
              <a:pPr/>
              <a:t>4/14/2023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6CB951-4DC7-4A1B-B848-36010F65E657}"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transition>
    <p:dissolv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0745C966-0CBA-45CB-BB52-DD34FD75EFC1}" type="datetime1">
              <a:rPr lang="en-US" smtClean="0"/>
              <a:pPr/>
              <a:t>4/14/2023</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3C6CB951-4DC7-4A1B-B848-36010F65E657}" type="slidenum">
              <a:rPr lang="en-US" smtClean="0"/>
              <a:pPr/>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transition>
    <p:dissolv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272BDDB7-A054-4BE4-9A31-8A73F65A297C}" type="datetime1">
              <a:rPr lang="en-US" smtClean="0"/>
              <a:pPr/>
              <a:t>4/14/2023</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3C6CB951-4DC7-4A1B-B848-36010F65E65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ransition>
    <p:dissolve/>
  </p:transition>
  <p:hf hdr="0" ftr="0" dt="0"/>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package" Target="../embeddings/Microsoft_Excel_Binary_Worksheet2.xlsb"/><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package" Target="../embeddings/Microsoft_Excel_Binary_Worksheet3.xlsb"/><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1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package" Target="../embeddings/Microsoft_Excel_Binary_Worksheet4.xlsb"/><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package" Target="../embeddings/Microsoft_Excel_Binary_Worksheet.xlsb"/><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Office_Excel_Worksheet2.xlsx"/><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Excel_Binary_Worksheet1.xlsb"/><Relationship Id="rId2" Type="http://schemas.openxmlformats.org/officeDocument/2006/relationships/chart" Target="../charts/chart2.xml"/><Relationship Id="rId1" Type="http://schemas.openxmlformats.org/officeDocument/2006/relationships/slideLayout" Target="../slideLayouts/slideLayout2.xml"/><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images (25).jpeg"/>
          <p:cNvPicPr>
            <a:picLocks noChangeAspect="1"/>
          </p:cNvPicPr>
          <p:nvPr/>
        </p:nvPicPr>
        <p:blipFill>
          <a:blip r:embed="rId3"/>
          <a:stretch>
            <a:fillRect/>
          </a:stretch>
        </p:blipFill>
        <p:spPr>
          <a:xfrm>
            <a:off x="0" y="0"/>
            <a:ext cx="9144000" cy="6858000"/>
          </a:xfrm>
          <a:prstGeom prst="rect">
            <a:avLst/>
          </a:prstGeom>
        </p:spPr>
      </p:pic>
      <p:sp>
        <p:nvSpPr>
          <p:cNvPr id="2" name="Title 1"/>
          <p:cNvSpPr>
            <a:spLocks noGrp="1"/>
          </p:cNvSpPr>
          <p:nvPr>
            <p:ph type="ctrTitle"/>
          </p:nvPr>
        </p:nvSpPr>
        <p:spPr>
          <a:xfrm>
            <a:off x="3366868" y="533400"/>
            <a:ext cx="5624732" cy="5943600"/>
          </a:xfrm>
        </p:spPr>
        <p:txBody>
          <a:bodyPr/>
          <a:lstStyle/>
          <a:p>
            <a:r>
              <a:rPr lang="en-US" sz="4400" dirty="0">
                <a:solidFill>
                  <a:schemeClr val="tx1"/>
                </a:solidFill>
              </a:rPr>
              <a:t>PLAY STORE ANALYSIS</a:t>
            </a:r>
            <a:br>
              <a:rPr lang="en-US" sz="4400" dirty="0">
                <a:solidFill>
                  <a:schemeClr val="tx1"/>
                </a:solidFill>
              </a:rPr>
            </a:br>
            <a:endParaRPr lang="en-US" sz="4400" dirty="0">
              <a:solidFill>
                <a:schemeClr val="tx1"/>
              </a:solidFill>
            </a:endParaRPr>
          </a:p>
        </p:txBody>
      </p:sp>
      <p:sp>
        <p:nvSpPr>
          <p:cNvPr id="9" name="Slide Number Placeholder 8"/>
          <p:cNvSpPr>
            <a:spLocks noGrp="1"/>
          </p:cNvSpPr>
          <p:nvPr>
            <p:ph type="sldNum" sz="quarter" idx="12"/>
          </p:nvPr>
        </p:nvSpPr>
        <p:spPr>
          <a:xfrm>
            <a:off x="7315200" y="5562600"/>
            <a:ext cx="1697832" cy="1210469"/>
          </a:xfrm>
        </p:spPr>
        <p:txBody>
          <a:bodyPr/>
          <a:lstStyle/>
          <a:p>
            <a:fld id="{3C6CB951-4DC7-4A1B-B848-36010F65E657}" type="slidenum">
              <a:rPr lang="en-US" smtClean="0">
                <a:solidFill>
                  <a:schemeClr val="tx1"/>
                </a:solidFill>
              </a:rPr>
              <a:pPr/>
              <a:t>1</a:t>
            </a:fld>
            <a:endParaRPr lang="en-US" dirty="0">
              <a:solidFill>
                <a:schemeClr val="tx1"/>
              </a:solidFill>
            </a:endParaRPr>
          </a:p>
        </p:txBody>
      </p:sp>
    </p:spTree>
  </p:cSld>
  <p:clrMapOvr>
    <a:masterClrMapping/>
  </p:clrMapOvr>
  <p:transition>
    <p:dissolv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C6CB951-4DC7-4A1B-B848-36010F65E657}" type="slidenum">
              <a:rPr lang="en-US" smtClean="0"/>
              <a:pPr/>
              <a:t>10</a:t>
            </a:fld>
            <a:endParaRPr lang="en-US"/>
          </a:p>
        </p:txBody>
      </p:sp>
      <p:sp>
        <p:nvSpPr>
          <p:cNvPr id="2" name="Title 1"/>
          <p:cNvSpPr>
            <a:spLocks noGrp="1"/>
          </p:cNvSpPr>
          <p:nvPr>
            <p:ph type="title"/>
          </p:nvPr>
        </p:nvSpPr>
        <p:spPr>
          <a:xfrm>
            <a:off x="457200" y="274638"/>
            <a:ext cx="6248400" cy="868362"/>
          </a:xfrm>
        </p:spPr>
        <p:txBody>
          <a:bodyPr/>
          <a:lstStyle/>
          <a:p>
            <a:r>
              <a:rPr lang="en-US" b="1" dirty="0">
                <a:latin typeface="Baskerville Old Face" pitchFamily="18" charset="0"/>
              </a:rPr>
              <a:t>Findings 3</a:t>
            </a:r>
          </a:p>
        </p:txBody>
      </p:sp>
      <p:graphicFrame>
        <p:nvGraphicFramePr>
          <p:cNvPr id="23554" name="Object 2"/>
          <p:cNvGraphicFramePr>
            <a:graphicFrameLocks noChangeAspect="1"/>
          </p:cNvGraphicFramePr>
          <p:nvPr/>
        </p:nvGraphicFramePr>
        <p:xfrm>
          <a:off x="381000" y="1371600"/>
          <a:ext cx="3124200" cy="2743200"/>
        </p:xfrm>
        <a:graphic>
          <a:graphicData uri="http://schemas.openxmlformats.org/presentationml/2006/ole">
            <mc:AlternateContent xmlns:mc="http://schemas.openxmlformats.org/markup-compatibility/2006">
              <mc:Choice xmlns:v="urn:schemas-microsoft-com:vml" Requires="v">
                <p:oleObj spid="_x0000_s23554" name="Binary Worksheet" r:id="rId2" imgW="2499402" imgH="1118682" progId="Excel.SheetBinaryMacroEnabled.12">
                  <p:embed/>
                </p:oleObj>
              </mc:Choice>
              <mc:Fallback>
                <p:oleObj name="Binary Worksheet" r:id="rId2" imgW="2499402" imgH="1118682" progId="Excel.SheetBinaryMacroEnabled.12">
                  <p:embed/>
                  <p:pic>
                    <p:nvPicPr>
                      <p:cNvPr id="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1371600"/>
                        <a:ext cx="3124200" cy="274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6" name="Chart 5"/>
          <p:cNvGraphicFramePr/>
          <p:nvPr>
            <p:extLst>
              <p:ext uri="{D42A27DB-BD31-4B8C-83A1-F6EECF244321}">
                <p14:modId xmlns:p14="http://schemas.microsoft.com/office/powerpoint/2010/main" val="4259303493"/>
              </p:ext>
            </p:extLst>
          </p:nvPr>
        </p:nvGraphicFramePr>
        <p:xfrm>
          <a:off x="3581400" y="3352800"/>
          <a:ext cx="5562600" cy="3055144"/>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transition>
    <p:dissolv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C6CB951-4DC7-4A1B-B848-36010F65E657}" type="slidenum">
              <a:rPr lang="en-US" smtClean="0"/>
              <a:pPr/>
              <a:t>11</a:t>
            </a:fld>
            <a:endParaRPr lang="en-US"/>
          </a:p>
        </p:txBody>
      </p:sp>
      <p:sp>
        <p:nvSpPr>
          <p:cNvPr id="2" name="Title 1"/>
          <p:cNvSpPr>
            <a:spLocks noGrp="1"/>
          </p:cNvSpPr>
          <p:nvPr>
            <p:ph type="title"/>
          </p:nvPr>
        </p:nvSpPr>
        <p:spPr>
          <a:xfrm>
            <a:off x="0" y="0"/>
            <a:ext cx="4572000" cy="990600"/>
          </a:xfrm>
        </p:spPr>
        <p:txBody>
          <a:bodyPr/>
          <a:lstStyle/>
          <a:p>
            <a:r>
              <a:rPr lang="en-US" b="1" dirty="0">
                <a:latin typeface="Baskerville Old Face" pitchFamily="18" charset="0"/>
              </a:rPr>
              <a:t>Findings 4</a:t>
            </a:r>
          </a:p>
        </p:txBody>
      </p:sp>
      <p:graphicFrame>
        <p:nvGraphicFramePr>
          <p:cNvPr id="24580" name="Object 4"/>
          <p:cNvGraphicFramePr>
            <a:graphicFrameLocks noChangeAspect="1"/>
          </p:cNvGraphicFramePr>
          <p:nvPr/>
        </p:nvGraphicFramePr>
        <p:xfrm>
          <a:off x="457200" y="1219200"/>
          <a:ext cx="3810000" cy="2590800"/>
        </p:xfrm>
        <a:graphic>
          <a:graphicData uri="http://schemas.openxmlformats.org/presentationml/2006/ole">
            <mc:AlternateContent xmlns:mc="http://schemas.openxmlformats.org/markup-compatibility/2006">
              <mc:Choice xmlns:v="urn:schemas-microsoft-com:vml" Requires="v">
                <p:oleObj spid="_x0000_s24580" name="Binary Worksheet" r:id="rId2" imgW="3317663" imgH="1118682" progId="Excel.SheetBinaryMacroEnabled.12">
                  <p:embed/>
                </p:oleObj>
              </mc:Choice>
              <mc:Fallback>
                <p:oleObj name="Binary Worksheet" r:id="rId2" imgW="3317663" imgH="1118682" progId="Excel.SheetBinaryMacroEnabled.12">
                  <p:embed/>
                  <p:pic>
                    <p:nvPicPr>
                      <p:cNvPr id="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1219200"/>
                        <a:ext cx="3810000" cy="259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0" name="Chart 9"/>
          <p:cNvGraphicFramePr/>
          <p:nvPr>
            <p:extLst>
              <p:ext uri="{D42A27DB-BD31-4B8C-83A1-F6EECF244321}">
                <p14:modId xmlns:p14="http://schemas.microsoft.com/office/powerpoint/2010/main" val="3590017846"/>
              </p:ext>
            </p:extLst>
          </p:nvPr>
        </p:nvGraphicFramePr>
        <p:xfrm>
          <a:off x="4267200" y="2895600"/>
          <a:ext cx="4658751" cy="350520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transition>
    <p:dissolv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C6CB951-4DC7-4A1B-B848-36010F65E657}" type="slidenum">
              <a:rPr lang="en-US" smtClean="0"/>
              <a:pPr/>
              <a:t>12</a:t>
            </a:fld>
            <a:endParaRPr lang="en-US"/>
          </a:p>
        </p:txBody>
      </p:sp>
      <p:sp>
        <p:nvSpPr>
          <p:cNvPr id="2" name="Title 1"/>
          <p:cNvSpPr>
            <a:spLocks noGrp="1"/>
          </p:cNvSpPr>
          <p:nvPr>
            <p:ph type="title"/>
          </p:nvPr>
        </p:nvSpPr>
        <p:spPr>
          <a:xfrm>
            <a:off x="457200" y="274638"/>
            <a:ext cx="3429000" cy="715962"/>
          </a:xfrm>
        </p:spPr>
        <p:txBody>
          <a:bodyPr>
            <a:normAutofit fontScale="90000"/>
          </a:bodyPr>
          <a:lstStyle/>
          <a:p>
            <a:r>
              <a:rPr lang="en-US" b="1" dirty="0">
                <a:latin typeface="Baskerville Old Face" pitchFamily="18" charset="0"/>
              </a:rPr>
              <a:t>Findings 5</a:t>
            </a:r>
            <a:br>
              <a:rPr lang="en-US" b="1" dirty="0">
                <a:latin typeface="Baskerville Old Face" pitchFamily="18" charset="0"/>
              </a:rPr>
            </a:br>
            <a:r>
              <a:rPr lang="en-US" sz="1800" b="1" dirty="0">
                <a:latin typeface="Baskerville Old Face" pitchFamily="18" charset="0"/>
              </a:rPr>
              <a:t>No of paid and unpaid courses</a:t>
            </a:r>
          </a:p>
        </p:txBody>
      </p:sp>
      <p:graphicFrame>
        <p:nvGraphicFramePr>
          <p:cNvPr id="6" name="Chart 5"/>
          <p:cNvGraphicFramePr/>
          <p:nvPr>
            <p:extLst>
              <p:ext uri="{D42A27DB-BD31-4B8C-83A1-F6EECF244321}">
                <p14:modId xmlns:p14="http://schemas.microsoft.com/office/powerpoint/2010/main" val="727201480"/>
              </p:ext>
            </p:extLst>
          </p:nvPr>
        </p:nvGraphicFramePr>
        <p:xfrm>
          <a:off x="130968" y="1219200"/>
          <a:ext cx="9089232" cy="521219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ransition>
    <p:dissolv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C6CB951-4DC7-4A1B-B848-36010F65E657}" type="slidenum">
              <a:rPr lang="en-US" smtClean="0"/>
              <a:pPr/>
              <a:t>13</a:t>
            </a:fld>
            <a:endParaRPr lang="en-US"/>
          </a:p>
        </p:txBody>
      </p:sp>
      <p:sp>
        <p:nvSpPr>
          <p:cNvPr id="2" name="Title 1"/>
          <p:cNvSpPr>
            <a:spLocks noGrp="1"/>
          </p:cNvSpPr>
          <p:nvPr>
            <p:ph type="title"/>
          </p:nvPr>
        </p:nvSpPr>
        <p:spPr>
          <a:xfrm>
            <a:off x="457200" y="274638"/>
            <a:ext cx="4038600" cy="639762"/>
          </a:xfrm>
        </p:spPr>
        <p:txBody>
          <a:bodyPr>
            <a:normAutofit fontScale="90000"/>
          </a:bodyPr>
          <a:lstStyle/>
          <a:p>
            <a:r>
              <a:rPr lang="en-US" b="1" dirty="0">
                <a:latin typeface="Baskerville Old Face" pitchFamily="18" charset="0"/>
              </a:rPr>
              <a:t>Findings 6 </a:t>
            </a:r>
          </a:p>
        </p:txBody>
      </p:sp>
      <p:graphicFrame>
        <p:nvGraphicFramePr>
          <p:cNvPr id="25602" name="Object 2"/>
          <p:cNvGraphicFramePr>
            <a:graphicFrameLocks noChangeAspect="1"/>
          </p:cNvGraphicFramePr>
          <p:nvPr>
            <p:extLst>
              <p:ext uri="{D42A27DB-BD31-4B8C-83A1-F6EECF244321}">
                <p14:modId xmlns:p14="http://schemas.microsoft.com/office/powerpoint/2010/main" val="2180144260"/>
              </p:ext>
            </p:extLst>
          </p:nvPr>
        </p:nvGraphicFramePr>
        <p:xfrm>
          <a:off x="526697" y="3893344"/>
          <a:ext cx="8305800" cy="2050256"/>
        </p:xfrm>
        <a:graphic>
          <a:graphicData uri="http://schemas.openxmlformats.org/presentationml/2006/ole">
            <mc:AlternateContent xmlns:mc="http://schemas.openxmlformats.org/markup-compatibility/2006">
              <mc:Choice xmlns:v="urn:schemas-microsoft-com:vml" Requires="v">
                <p:oleObj spid="_x0000_s25602" name="Binary Worksheet" r:id="rId2" imgW="6591427" imgH="1302905" progId="Excel.SheetBinaryMacroEnabled.12">
                  <p:embed/>
                </p:oleObj>
              </mc:Choice>
              <mc:Fallback>
                <p:oleObj name="Binary Worksheet" r:id="rId2" imgW="6591427" imgH="1302905" progId="Excel.SheetBinaryMacroEnabled.12">
                  <p:embed/>
                  <p:pic>
                    <p:nvPicPr>
                      <p:cNvPr id="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6697" y="3893344"/>
                        <a:ext cx="8305800" cy="2050256"/>
                      </a:xfrm>
                      <a:prstGeom prst="rect">
                        <a:avLst/>
                      </a:prstGeom>
                      <a:noFill/>
                      <a:ln>
                        <a:noFill/>
                      </a:ln>
                      <a:effectLst/>
                    </p:spPr>
                  </p:pic>
                </p:oleObj>
              </mc:Fallback>
            </mc:AlternateContent>
          </a:graphicData>
        </a:graphic>
      </p:graphicFrame>
      <p:graphicFrame>
        <p:nvGraphicFramePr>
          <p:cNvPr id="6" name="Chart 5"/>
          <p:cNvGraphicFramePr/>
          <p:nvPr>
            <p:extLst>
              <p:ext uri="{D42A27DB-BD31-4B8C-83A1-F6EECF244321}">
                <p14:modId xmlns:p14="http://schemas.microsoft.com/office/powerpoint/2010/main" val="2160632453"/>
              </p:ext>
            </p:extLst>
          </p:nvPr>
        </p:nvGraphicFramePr>
        <p:xfrm>
          <a:off x="1104902" y="762000"/>
          <a:ext cx="7086600" cy="3131344"/>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transition>
    <p:dissolv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55000" lnSpcReduction="20000"/>
          </a:bodyPr>
          <a:lstStyle/>
          <a:p>
            <a:pPr>
              <a:buNone/>
            </a:pPr>
            <a:r>
              <a:rPr lang="en-US" dirty="0"/>
              <a:t>From the analysis carried out, the graphical representation helped to know that web development had the highest turnout for the number of subscribers, and this course also have the highest number of paid courses as well as the ratings reviews. Business finance also has a high turnout for number of subscribers and reviews, but it does really have high number of paid courses likewise the two other courses(musical instrument and graphic design), and  there has been a low rating for musical instruments. This means web development as been the main source of revenue.</a:t>
            </a:r>
          </a:p>
          <a:p>
            <a:pPr>
              <a:buNone/>
            </a:pPr>
            <a:r>
              <a:rPr lang="en-US" dirty="0"/>
              <a:t>How do we increase our course revenue? We can increase the cost of Web development courses since we have high subscribers in this courses. We can also do that by  checking out the deficiencies of other courses and improving them so as to increase the number of subscribers for paid courses.</a:t>
            </a:r>
          </a:p>
          <a:p>
            <a:pPr>
              <a:buNone/>
            </a:pPr>
            <a:r>
              <a:rPr lang="en-US" dirty="0"/>
              <a:t>What are the deficiencies of other courses?</a:t>
            </a:r>
          </a:p>
          <a:p>
            <a:pPr>
              <a:buNone/>
            </a:pPr>
            <a:r>
              <a:rPr lang="en-US" dirty="0"/>
              <a:t>We have low ratings from this courses. Why do we have low ratings from this courses? </a:t>
            </a:r>
          </a:p>
          <a:p>
            <a:pPr>
              <a:buNone/>
            </a:pPr>
            <a:r>
              <a:rPr lang="en-US" dirty="0"/>
              <a:t>This is because customers aren’t satisfied or  interested  with these courses?</a:t>
            </a:r>
          </a:p>
          <a:p>
            <a:pPr>
              <a:buNone/>
            </a:pPr>
            <a:r>
              <a:rPr lang="en-US" dirty="0"/>
              <a:t>How do we make our customers interested in these courses? We can get to know this by checking out the customers reviews,  what they want , the issues they are facing in these courses and working on them. We can also increase their number of unpaid courses at beginner's level to enable them want more and move them to wanting to go for advanced class even if they will be paid for.</a:t>
            </a:r>
          </a:p>
          <a:p>
            <a:pPr>
              <a:buNone/>
            </a:pPr>
            <a:endParaRPr lang="en-US" dirty="0"/>
          </a:p>
          <a:p>
            <a:pPr>
              <a:buNone/>
            </a:pP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3C6CB951-4DC7-4A1B-B848-36010F65E657}" type="slidenum">
              <a:rPr lang="en-US" smtClean="0"/>
              <a:pPr/>
              <a:t>14</a:t>
            </a:fld>
            <a:endParaRPr lang="en-US" dirty="0"/>
          </a:p>
        </p:txBody>
      </p:sp>
      <p:sp>
        <p:nvSpPr>
          <p:cNvPr id="2" name="Title 1"/>
          <p:cNvSpPr>
            <a:spLocks noGrp="1"/>
          </p:cNvSpPr>
          <p:nvPr>
            <p:ph type="title"/>
          </p:nvPr>
        </p:nvSpPr>
        <p:spPr>
          <a:xfrm>
            <a:off x="457200" y="274638"/>
            <a:ext cx="4724400" cy="1143000"/>
          </a:xfrm>
        </p:spPr>
        <p:txBody>
          <a:bodyPr/>
          <a:lstStyle/>
          <a:p>
            <a:r>
              <a:rPr lang="en-US" b="1" dirty="0">
                <a:latin typeface="Baskerville Old Face" pitchFamily="18" charset="0"/>
              </a:rPr>
              <a:t>Analysis</a:t>
            </a:r>
          </a:p>
        </p:txBody>
      </p:sp>
    </p:spTree>
  </p:cSld>
  <p:clrMapOvr>
    <a:masterClrMapping/>
  </p:clrMapOvr>
  <p:transition>
    <p:dissolv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70000" lnSpcReduction="20000"/>
          </a:bodyPr>
          <a:lstStyle/>
          <a:p>
            <a:pPr marL="109728" indent="0">
              <a:buNone/>
            </a:pPr>
            <a:r>
              <a:rPr lang="en-US" b="1" dirty="0"/>
              <a:t>SOLUTIONS</a:t>
            </a:r>
          </a:p>
          <a:p>
            <a:endParaRPr lang="en-US" dirty="0"/>
          </a:p>
          <a:p>
            <a:r>
              <a:rPr lang="en-US" dirty="0"/>
              <a:t>Since subscribers rate web development well, there can be an increase in the cost of the subject as well as improvement on the course to make it worth the increase in cost. Business finance can also get an increase in cost and better improvement in lecturers and their content duration.</a:t>
            </a:r>
          </a:p>
          <a:p>
            <a:r>
              <a:rPr lang="en-US" dirty="0"/>
              <a:t>Musical instruments should be looked into, by checking the reviews and seeing the problems that subscribers have with it and working on those comments. Subscribers that are currently in the course should be cajoled to rate the subjects well so as to encourage new subscribers to opt-in. Lecturers should also improve the content and probably input new techniques in teaching their students so as to get good ratings. There can also increase in the number of free subjects at the beginner’s level so as to encourage subscribers to want more.</a:t>
            </a:r>
          </a:p>
        </p:txBody>
      </p:sp>
      <p:sp>
        <p:nvSpPr>
          <p:cNvPr id="4" name="Slide Number Placeholder 3"/>
          <p:cNvSpPr>
            <a:spLocks noGrp="1"/>
          </p:cNvSpPr>
          <p:nvPr>
            <p:ph type="sldNum" sz="quarter" idx="12"/>
          </p:nvPr>
        </p:nvSpPr>
        <p:spPr/>
        <p:txBody>
          <a:bodyPr/>
          <a:lstStyle/>
          <a:p>
            <a:fld id="{3C6CB951-4DC7-4A1B-B848-36010F65E657}" type="slidenum">
              <a:rPr lang="en-US" smtClean="0"/>
              <a:pPr/>
              <a:t>15</a:t>
            </a:fld>
            <a:endParaRPr lang="en-US"/>
          </a:p>
        </p:txBody>
      </p:sp>
      <p:sp>
        <p:nvSpPr>
          <p:cNvPr id="2" name="Title 1"/>
          <p:cNvSpPr>
            <a:spLocks noGrp="1"/>
          </p:cNvSpPr>
          <p:nvPr>
            <p:ph type="title"/>
          </p:nvPr>
        </p:nvSpPr>
        <p:spPr>
          <a:xfrm>
            <a:off x="457200" y="274638"/>
            <a:ext cx="5638800" cy="1143000"/>
          </a:xfrm>
        </p:spPr>
        <p:txBody>
          <a:bodyPr/>
          <a:lstStyle/>
          <a:p>
            <a:r>
              <a:rPr lang="en-US" b="1" dirty="0">
                <a:latin typeface="Baskerville Old Face" pitchFamily="18" charset="0"/>
              </a:rPr>
              <a:t>conclusion</a:t>
            </a:r>
          </a:p>
        </p:txBody>
      </p:sp>
    </p:spTree>
  </p:cSld>
  <p:clrMapOvr>
    <a:masterClrMapping/>
  </p:clrMapOvr>
  <p:transition>
    <p:dissolv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p:cNvSpPr>
            <a:spLocks noGrp="1"/>
          </p:cNvSpPr>
          <p:nvPr>
            <p:ph idx="1"/>
          </p:nvPr>
        </p:nvSpPr>
        <p:spPr/>
        <p:txBody>
          <a:bodyPr/>
          <a:lstStyle/>
          <a:p>
            <a:pPr>
              <a:buNone/>
            </a:pPr>
            <a:r>
              <a:rPr lang="en-US" sz="2000" dirty="0"/>
              <a:t>This project was carried out by me (Alli Taiwo </a:t>
            </a:r>
            <a:r>
              <a:rPr lang="en-US" sz="2000" dirty="0" err="1"/>
              <a:t>Tosin</a:t>
            </a:r>
            <a:r>
              <a:rPr lang="en-US" sz="2000" dirty="0"/>
              <a:t>) I am a data analyst with professional experience in analyzing data and problem-solving. I studied statistics and computing at the federal university of Agriculture, Abeokuta, Nigeria(BSC in stats). I also went on in getting programming skills in Python, SQL, and R. </a:t>
            </a:r>
          </a:p>
          <a:p>
            <a:pPr>
              <a:buNone/>
            </a:pPr>
            <a:endParaRPr lang="en-US" dirty="0"/>
          </a:p>
        </p:txBody>
      </p:sp>
      <p:sp>
        <p:nvSpPr>
          <p:cNvPr id="9" name="Slide Number Placeholder 8"/>
          <p:cNvSpPr>
            <a:spLocks noGrp="1"/>
          </p:cNvSpPr>
          <p:nvPr>
            <p:ph type="sldNum" sz="quarter" idx="12"/>
          </p:nvPr>
        </p:nvSpPr>
        <p:spPr>
          <a:xfrm>
            <a:off x="7696200" y="6096000"/>
            <a:ext cx="1316832" cy="677069"/>
          </a:xfrm>
        </p:spPr>
        <p:txBody>
          <a:bodyPr/>
          <a:lstStyle/>
          <a:p>
            <a:fld id="{3C6CB951-4DC7-4A1B-B848-36010F65E657}" type="slidenum">
              <a:rPr lang="en-US" sz="2000" smtClean="0"/>
              <a:pPr/>
              <a:t>2</a:t>
            </a:fld>
            <a:endParaRPr lang="en-US" sz="2000" dirty="0"/>
          </a:p>
        </p:txBody>
      </p:sp>
      <p:sp>
        <p:nvSpPr>
          <p:cNvPr id="2" name="Title 1"/>
          <p:cNvSpPr>
            <a:spLocks noGrp="1"/>
          </p:cNvSpPr>
          <p:nvPr>
            <p:ph type="title"/>
          </p:nvPr>
        </p:nvSpPr>
        <p:spPr/>
        <p:txBody>
          <a:bodyPr>
            <a:normAutofit/>
          </a:bodyPr>
          <a:lstStyle/>
          <a:p>
            <a:r>
              <a:rPr lang="en-US" b="1" dirty="0">
                <a:latin typeface="Baskerville Old Face" pitchFamily="18" charset="0"/>
              </a:rPr>
              <a:t>PROFESSIONAL BACKGROUND</a:t>
            </a:r>
          </a:p>
        </p:txBody>
      </p:sp>
    </p:spTree>
  </p:cSld>
  <p:clrMapOvr>
    <a:masterClrMapping/>
  </p:clrMapOvr>
  <p:transition>
    <p:dissolv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fontScale="77500" lnSpcReduction="20000"/>
          </a:bodyPr>
          <a:lstStyle/>
          <a:p>
            <a:pPr>
              <a:buNone/>
            </a:pPr>
            <a:r>
              <a:rPr lang="en-US" dirty="0">
                <a:latin typeface="Arial Rounded MT Bold" pitchFamily="34" charset="0"/>
              </a:rPr>
              <a:t>Professional Background                                     2</a:t>
            </a:r>
          </a:p>
          <a:p>
            <a:pPr>
              <a:buNone/>
            </a:pPr>
            <a:r>
              <a:rPr lang="en-US" dirty="0">
                <a:latin typeface="Arial Rounded MT Bold" pitchFamily="34" charset="0"/>
              </a:rPr>
              <a:t>Table of content                                                      3</a:t>
            </a:r>
          </a:p>
          <a:p>
            <a:pPr>
              <a:buNone/>
            </a:pPr>
            <a:r>
              <a:rPr lang="en-US" dirty="0">
                <a:latin typeface="Arial Rounded MT Bold" pitchFamily="34" charset="0"/>
              </a:rPr>
              <a:t>Udemy Project Description                                 4</a:t>
            </a:r>
          </a:p>
          <a:p>
            <a:pPr>
              <a:buNone/>
            </a:pPr>
            <a:r>
              <a:rPr lang="en-US" dirty="0">
                <a:latin typeface="Arial Rounded MT Bold" pitchFamily="34" charset="0"/>
              </a:rPr>
              <a:t>The problem                                                             5</a:t>
            </a:r>
          </a:p>
          <a:p>
            <a:pPr>
              <a:buNone/>
            </a:pPr>
            <a:r>
              <a:rPr lang="en-US" dirty="0">
                <a:latin typeface="Arial Rounded MT Bold" pitchFamily="34" charset="0"/>
              </a:rPr>
              <a:t>Design                                                                        6</a:t>
            </a:r>
          </a:p>
          <a:p>
            <a:pPr>
              <a:buNone/>
            </a:pPr>
            <a:r>
              <a:rPr lang="en-US" dirty="0">
                <a:latin typeface="Arial Rounded MT Bold" pitchFamily="34" charset="0"/>
              </a:rPr>
              <a:t>Findings                                                                     8</a:t>
            </a:r>
          </a:p>
          <a:p>
            <a:pPr>
              <a:buNone/>
            </a:pPr>
            <a:r>
              <a:rPr lang="en-US" dirty="0">
                <a:latin typeface="Arial Rounded MT Bold" pitchFamily="34" charset="0"/>
              </a:rPr>
              <a:t>Analysis                                                                    14</a:t>
            </a:r>
          </a:p>
          <a:p>
            <a:pPr>
              <a:buNone/>
            </a:pPr>
            <a:r>
              <a:rPr lang="en-US" dirty="0">
                <a:latin typeface="Arial Rounded MT Bold" pitchFamily="34" charset="0"/>
              </a:rPr>
              <a:t>Conclusion                                                              15</a:t>
            </a:r>
          </a:p>
          <a:p>
            <a:pPr>
              <a:buNone/>
            </a:pPr>
            <a:r>
              <a:rPr lang="en-US" dirty="0">
                <a:latin typeface="Arial Rounded MT Bold" pitchFamily="34" charset="0"/>
              </a:rPr>
              <a:t>Playstore project description                           16</a:t>
            </a:r>
          </a:p>
          <a:p>
            <a:pPr>
              <a:buNone/>
            </a:pPr>
            <a:r>
              <a:rPr lang="en-US" dirty="0">
                <a:latin typeface="Arial Rounded MT Bold" pitchFamily="34" charset="0"/>
              </a:rPr>
              <a:t>Data Design                                                            18</a:t>
            </a:r>
          </a:p>
          <a:p>
            <a:pPr>
              <a:buNone/>
            </a:pPr>
            <a:r>
              <a:rPr lang="en-US" dirty="0">
                <a:latin typeface="Arial Rounded MT Bold" pitchFamily="34" charset="0"/>
              </a:rPr>
              <a:t>Findings                                                                   20</a:t>
            </a:r>
          </a:p>
          <a:p>
            <a:pPr>
              <a:buNone/>
            </a:pPr>
            <a:r>
              <a:rPr lang="en-US" dirty="0">
                <a:latin typeface="Arial Rounded MT Bold" pitchFamily="34" charset="0"/>
              </a:rPr>
              <a:t>Data Analysis                                                         25</a:t>
            </a:r>
          </a:p>
          <a:p>
            <a:pPr>
              <a:buNone/>
            </a:pPr>
            <a:r>
              <a:rPr lang="en-US" dirty="0">
                <a:latin typeface="Arial Rounded MT Bold" pitchFamily="34" charset="0"/>
              </a:rPr>
              <a:t>Conclusion                                                              26</a:t>
            </a:r>
          </a:p>
          <a:p>
            <a:pPr>
              <a:buNone/>
            </a:pPr>
            <a:r>
              <a:rPr lang="en-US" dirty="0">
                <a:latin typeface="Arial Rounded MT Bold" pitchFamily="34" charset="0"/>
              </a:rPr>
              <a:t>  </a:t>
            </a:r>
          </a:p>
        </p:txBody>
      </p:sp>
      <p:sp>
        <p:nvSpPr>
          <p:cNvPr id="3" name="Slide Number Placeholder 2"/>
          <p:cNvSpPr>
            <a:spLocks noGrp="1"/>
          </p:cNvSpPr>
          <p:nvPr>
            <p:ph type="sldNum" sz="quarter" idx="12"/>
          </p:nvPr>
        </p:nvSpPr>
        <p:spPr>
          <a:xfrm>
            <a:off x="8229600" y="6324600"/>
            <a:ext cx="914400" cy="533400"/>
          </a:xfrm>
        </p:spPr>
        <p:txBody>
          <a:bodyPr/>
          <a:lstStyle/>
          <a:p>
            <a:fld id="{3C6CB951-4DC7-4A1B-B848-36010F65E657}" type="slidenum">
              <a:rPr lang="en-US" smtClean="0"/>
              <a:pPr/>
              <a:t>3</a:t>
            </a:fld>
            <a:endParaRPr lang="en-US"/>
          </a:p>
        </p:txBody>
      </p:sp>
      <p:sp>
        <p:nvSpPr>
          <p:cNvPr id="2" name="Title 1"/>
          <p:cNvSpPr>
            <a:spLocks noGrp="1"/>
          </p:cNvSpPr>
          <p:nvPr>
            <p:ph type="title"/>
          </p:nvPr>
        </p:nvSpPr>
        <p:spPr>
          <a:xfrm>
            <a:off x="457200" y="274638"/>
            <a:ext cx="5105400" cy="1143000"/>
          </a:xfrm>
        </p:spPr>
        <p:txBody>
          <a:bodyPr/>
          <a:lstStyle/>
          <a:p>
            <a:r>
              <a:rPr lang="en-US" b="1" dirty="0">
                <a:latin typeface="Baskerville Old Face" pitchFamily="18" charset="0"/>
              </a:rPr>
              <a:t> Outline</a:t>
            </a:r>
          </a:p>
        </p:txBody>
      </p:sp>
    </p:spTree>
  </p:cSld>
  <p:clrMapOvr>
    <a:masterClrMapping/>
  </p:clrMapOvr>
  <p:transition>
    <p:dissolv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None/>
            </a:pPr>
            <a:r>
              <a:rPr lang="en-US" sz="2000" dirty="0"/>
              <a:t>This project is mainly focused on analyzing Udemy courses. Raw data of courses, subjects and related information over some period of time was used for this analysis.</a:t>
            </a:r>
          </a:p>
          <a:p>
            <a:pPr>
              <a:buNone/>
            </a:pPr>
            <a:r>
              <a:rPr lang="en-US" sz="2000" dirty="0"/>
              <a:t>With this data, we will be able to understand where opportunities to increase revenue lie and also track the performance of courses over time.</a:t>
            </a:r>
          </a:p>
          <a:p>
            <a:pPr>
              <a:buNone/>
            </a:pPr>
            <a:r>
              <a:rPr lang="en-US" sz="2000" dirty="0"/>
              <a:t>With Tableau and other tools, we were able to visualize data and understand some issues that are affecting the low turnout of some courses.</a:t>
            </a:r>
          </a:p>
          <a:p>
            <a:pPr>
              <a:buNone/>
            </a:pPr>
            <a:r>
              <a:rPr lang="en-US" sz="2000" dirty="0"/>
              <a:t>Finally, we could get steps we could take to increase course revenue and also solutions to the low turnout of subscribers to some courses.</a:t>
            </a:r>
          </a:p>
        </p:txBody>
      </p:sp>
      <p:sp>
        <p:nvSpPr>
          <p:cNvPr id="4" name="Slide Number Placeholder 3"/>
          <p:cNvSpPr>
            <a:spLocks noGrp="1"/>
          </p:cNvSpPr>
          <p:nvPr>
            <p:ph type="sldNum" sz="quarter" idx="12"/>
          </p:nvPr>
        </p:nvSpPr>
        <p:spPr/>
        <p:txBody>
          <a:bodyPr/>
          <a:lstStyle/>
          <a:p>
            <a:fld id="{3C6CB951-4DC7-4A1B-B848-36010F65E657}" type="slidenum">
              <a:rPr lang="en-US" smtClean="0"/>
              <a:pPr/>
              <a:t>4</a:t>
            </a:fld>
            <a:endParaRPr lang="en-US"/>
          </a:p>
        </p:txBody>
      </p:sp>
      <p:sp>
        <p:nvSpPr>
          <p:cNvPr id="2" name="Title 1"/>
          <p:cNvSpPr>
            <a:spLocks noGrp="1"/>
          </p:cNvSpPr>
          <p:nvPr>
            <p:ph type="title"/>
          </p:nvPr>
        </p:nvSpPr>
        <p:spPr/>
        <p:txBody>
          <a:bodyPr/>
          <a:lstStyle/>
          <a:p>
            <a:r>
              <a:rPr lang="en-US" b="1" dirty="0">
                <a:latin typeface="Baskerville Old Face" pitchFamily="18" charset="0"/>
              </a:rPr>
              <a:t>Udemy Project Description</a:t>
            </a:r>
          </a:p>
        </p:txBody>
      </p:sp>
    </p:spTree>
  </p:cSld>
  <p:clrMapOvr>
    <a:masterClrMapping/>
  </p:clrMapOvr>
  <p:transition>
    <p:dissolv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None/>
            </a:pPr>
            <a:r>
              <a:rPr lang="en-US" sz="2000" dirty="0"/>
              <a:t>We are focusing on how to increase the course revenue and this will take about 3 weeks to 1 month to get an output. Data on subjects, their number of subscribers, their ratings and reviews, the date, and also, free and paid courses should be gathered for this project and they can be presented in charts and tables for better understanding.</a:t>
            </a:r>
          </a:p>
          <a:p>
            <a:pPr>
              <a:buNone/>
            </a:pPr>
            <a:r>
              <a:rPr lang="en-US" sz="2000" dirty="0"/>
              <a:t>With the data, we should be an able top extract,</a:t>
            </a:r>
          </a:p>
          <a:p>
            <a:pPr>
              <a:buNone/>
            </a:pPr>
            <a:r>
              <a:rPr lang="en-US" sz="2000" dirty="0"/>
              <a:t> what are the most subscribed courses?</a:t>
            </a:r>
          </a:p>
          <a:p>
            <a:pPr>
              <a:buNone/>
            </a:pPr>
            <a:r>
              <a:rPr lang="en-US" sz="2000" dirty="0"/>
              <a:t>Which courses are highly rated?</a:t>
            </a:r>
          </a:p>
          <a:p>
            <a:pPr>
              <a:buNone/>
            </a:pPr>
            <a:r>
              <a:rPr lang="en-US" sz="2000" dirty="0"/>
              <a:t>Which courses are free and which ones are paid?</a:t>
            </a:r>
          </a:p>
        </p:txBody>
      </p:sp>
      <p:sp>
        <p:nvSpPr>
          <p:cNvPr id="4" name="Slide Number Placeholder 3"/>
          <p:cNvSpPr>
            <a:spLocks noGrp="1"/>
          </p:cNvSpPr>
          <p:nvPr>
            <p:ph type="sldNum" sz="quarter" idx="12"/>
          </p:nvPr>
        </p:nvSpPr>
        <p:spPr/>
        <p:txBody>
          <a:bodyPr/>
          <a:lstStyle/>
          <a:p>
            <a:fld id="{3C6CB951-4DC7-4A1B-B848-36010F65E657}" type="slidenum">
              <a:rPr lang="en-US" smtClean="0"/>
              <a:pPr/>
              <a:t>5</a:t>
            </a:fld>
            <a:endParaRPr lang="en-US"/>
          </a:p>
        </p:txBody>
      </p:sp>
      <p:sp>
        <p:nvSpPr>
          <p:cNvPr id="2" name="Title 1"/>
          <p:cNvSpPr>
            <a:spLocks noGrp="1"/>
          </p:cNvSpPr>
          <p:nvPr>
            <p:ph type="title"/>
          </p:nvPr>
        </p:nvSpPr>
        <p:spPr>
          <a:xfrm>
            <a:off x="0" y="0"/>
            <a:ext cx="5943600" cy="1066800"/>
          </a:xfrm>
        </p:spPr>
        <p:txBody>
          <a:bodyPr/>
          <a:lstStyle/>
          <a:p>
            <a:r>
              <a:rPr lang="en-US" b="1" dirty="0">
                <a:latin typeface="Baskerville Old Face" pitchFamily="18" charset="0"/>
              </a:rPr>
              <a:t>The problem</a:t>
            </a:r>
          </a:p>
        </p:txBody>
      </p:sp>
    </p:spTree>
  </p:cSld>
  <p:clrMapOvr>
    <a:masterClrMapping/>
  </p:clrMapOvr>
  <p:transition>
    <p:dissolv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70000" lnSpcReduction="20000"/>
          </a:bodyPr>
          <a:lstStyle/>
          <a:p>
            <a:pPr>
              <a:buNone/>
            </a:pPr>
            <a:r>
              <a:rPr lang="en-US" dirty="0"/>
              <a:t>Raw data on four different courses (Web development, Business finance, Musical instruments, and Graphic design) were merged together and duplicates were removed from the data. Blank cells were also removed. I also ensured that the headers were clear and concise. Web development subject was also replaced so as to have uniformity in the column.</a:t>
            </a:r>
          </a:p>
          <a:p>
            <a:pPr>
              <a:buNone/>
            </a:pPr>
            <a:r>
              <a:rPr lang="en-US" dirty="0"/>
              <a:t>Excel was one of the tool used for visualization, with excel, I was able to highlight the notable points in the data and it. Even when the data was edited, the charts created automatically updates, therefore, excel help in management of the data.</a:t>
            </a:r>
          </a:p>
          <a:p>
            <a:pPr>
              <a:buNone/>
            </a:pPr>
            <a:r>
              <a:rPr lang="en-US" dirty="0"/>
              <a:t>Tableau was also used for visualization, it helped to understand the data better and also  I was also able to combine my charts suing dashboards in tableau, there was also measurement of filters, with tableau, we were also able to single out tables compare and understand their relationship</a:t>
            </a:r>
          </a:p>
        </p:txBody>
      </p:sp>
      <p:sp>
        <p:nvSpPr>
          <p:cNvPr id="4" name="Slide Number Placeholder 3"/>
          <p:cNvSpPr>
            <a:spLocks noGrp="1"/>
          </p:cNvSpPr>
          <p:nvPr>
            <p:ph type="sldNum" sz="quarter" idx="12"/>
          </p:nvPr>
        </p:nvSpPr>
        <p:spPr/>
        <p:txBody>
          <a:bodyPr/>
          <a:lstStyle/>
          <a:p>
            <a:fld id="{3C6CB951-4DC7-4A1B-B848-36010F65E657}" type="slidenum">
              <a:rPr lang="en-US" smtClean="0"/>
              <a:pPr/>
              <a:t>6</a:t>
            </a:fld>
            <a:endParaRPr lang="en-US"/>
          </a:p>
        </p:txBody>
      </p:sp>
      <p:sp>
        <p:nvSpPr>
          <p:cNvPr id="2" name="Title 1"/>
          <p:cNvSpPr>
            <a:spLocks noGrp="1"/>
          </p:cNvSpPr>
          <p:nvPr>
            <p:ph type="title"/>
          </p:nvPr>
        </p:nvSpPr>
        <p:spPr>
          <a:xfrm>
            <a:off x="457200" y="274638"/>
            <a:ext cx="5410200" cy="1143000"/>
          </a:xfrm>
        </p:spPr>
        <p:txBody>
          <a:bodyPr/>
          <a:lstStyle/>
          <a:p>
            <a:r>
              <a:rPr lang="en-US" b="1" dirty="0">
                <a:latin typeface="Baskerville Old Face" pitchFamily="18" charset="0"/>
              </a:rPr>
              <a:t>Data Design</a:t>
            </a:r>
          </a:p>
        </p:txBody>
      </p:sp>
    </p:spTree>
  </p:cSld>
  <p:clrMapOvr>
    <a:masterClrMapping/>
  </p:clrMapOvr>
  <p:transition>
    <p:dissolv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C6CB951-4DC7-4A1B-B848-36010F65E657}" type="slidenum">
              <a:rPr lang="en-US" smtClean="0"/>
              <a:pPr/>
              <a:t>7</a:t>
            </a:fld>
            <a:endParaRPr lang="en-US"/>
          </a:p>
        </p:txBody>
      </p:sp>
      <p:sp>
        <p:nvSpPr>
          <p:cNvPr id="2" name="Title 1"/>
          <p:cNvSpPr>
            <a:spLocks noGrp="1"/>
          </p:cNvSpPr>
          <p:nvPr>
            <p:ph type="title"/>
          </p:nvPr>
        </p:nvSpPr>
        <p:spPr/>
        <p:txBody>
          <a:bodyPr>
            <a:normAutofit/>
          </a:bodyPr>
          <a:lstStyle/>
          <a:p>
            <a:r>
              <a:rPr lang="en-US" b="1" dirty="0">
                <a:latin typeface="Baskerville Old Face" pitchFamily="18" charset="0"/>
              </a:rPr>
              <a:t>Top 20 most subscribed courses</a:t>
            </a:r>
          </a:p>
        </p:txBody>
      </p:sp>
      <p:graphicFrame>
        <p:nvGraphicFramePr>
          <p:cNvPr id="26626" name="Object 2"/>
          <p:cNvGraphicFramePr>
            <a:graphicFrameLocks noChangeAspect="1"/>
          </p:cNvGraphicFramePr>
          <p:nvPr/>
        </p:nvGraphicFramePr>
        <p:xfrm>
          <a:off x="152401" y="1485900"/>
          <a:ext cx="8610600" cy="5067300"/>
        </p:xfrm>
        <a:graphic>
          <a:graphicData uri="http://schemas.openxmlformats.org/presentationml/2006/ole">
            <mc:AlternateContent xmlns:mc="http://schemas.openxmlformats.org/markup-compatibility/2006">
              <mc:Choice xmlns:v="urn:schemas-microsoft-com:vml" Requires="v">
                <p:oleObj spid="_x0000_s26626" name="Binary Worksheet" r:id="rId2" imgW="8147346" imgH="3884561" progId="Excel.SheetBinaryMacroEnabled.12">
                  <p:embed/>
                </p:oleObj>
              </mc:Choice>
              <mc:Fallback>
                <p:oleObj name="Binary Worksheet" r:id="rId2" imgW="8147346" imgH="3884561" progId="Excel.SheetBinaryMacroEnabled.12">
                  <p:embed/>
                  <p:pic>
                    <p:nvPicPr>
                      <p:cNvPr id="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1" y="1485900"/>
                        <a:ext cx="8610600" cy="5067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dissolv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ontent Placeholder 11"/>
          <p:cNvGraphicFramePr>
            <a:graphicFrameLocks noGrp="1"/>
          </p:cNvGraphicFramePr>
          <p:nvPr>
            <p:ph idx="1"/>
          </p:nvPr>
        </p:nvGraphicFramePr>
        <p:xfrm>
          <a:off x="4114800" y="1600200"/>
          <a:ext cx="4800600" cy="5029200"/>
        </p:xfrm>
        <a:graphic>
          <a:graphicData uri="http://schemas.openxmlformats.org/drawingml/2006/chart">
            <c:chart xmlns:c="http://schemas.openxmlformats.org/drawingml/2006/chart" xmlns:r="http://schemas.openxmlformats.org/officeDocument/2006/relationships" r:id="rId2"/>
          </a:graphicData>
        </a:graphic>
      </p:graphicFrame>
      <p:sp>
        <p:nvSpPr>
          <p:cNvPr id="4" name="Slide Number Placeholder 3"/>
          <p:cNvSpPr>
            <a:spLocks noGrp="1"/>
          </p:cNvSpPr>
          <p:nvPr>
            <p:ph type="sldNum" sz="quarter" idx="12"/>
          </p:nvPr>
        </p:nvSpPr>
        <p:spPr/>
        <p:txBody>
          <a:bodyPr/>
          <a:lstStyle/>
          <a:p>
            <a:fld id="{3C6CB951-4DC7-4A1B-B848-36010F65E657}" type="slidenum">
              <a:rPr lang="en-US" smtClean="0"/>
              <a:pPr/>
              <a:t>8</a:t>
            </a:fld>
            <a:endParaRPr lang="en-US"/>
          </a:p>
        </p:txBody>
      </p:sp>
      <p:sp>
        <p:nvSpPr>
          <p:cNvPr id="2" name="Title 1"/>
          <p:cNvSpPr>
            <a:spLocks noGrp="1"/>
          </p:cNvSpPr>
          <p:nvPr>
            <p:ph type="title"/>
          </p:nvPr>
        </p:nvSpPr>
        <p:spPr>
          <a:xfrm>
            <a:off x="457200" y="274638"/>
            <a:ext cx="4724400" cy="1143000"/>
          </a:xfrm>
        </p:spPr>
        <p:txBody>
          <a:bodyPr/>
          <a:lstStyle/>
          <a:p>
            <a:r>
              <a:rPr lang="en-US" b="1" dirty="0">
                <a:latin typeface="Baskerville Old Face" pitchFamily="18" charset="0"/>
              </a:rPr>
              <a:t>Findings 1</a:t>
            </a:r>
          </a:p>
        </p:txBody>
      </p:sp>
      <p:graphicFrame>
        <p:nvGraphicFramePr>
          <p:cNvPr id="1028" name="Object 4"/>
          <p:cNvGraphicFramePr>
            <a:graphicFrameLocks noChangeAspect="1"/>
          </p:cNvGraphicFramePr>
          <p:nvPr/>
        </p:nvGraphicFramePr>
        <p:xfrm>
          <a:off x="304800" y="1752600"/>
          <a:ext cx="3810000" cy="2133600"/>
        </p:xfrm>
        <a:graphic>
          <a:graphicData uri="http://schemas.openxmlformats.org/presentationml/2006/ole">
            <mc:AlternateContent xmlns:mc="http://schemas.openxmlformats.org/markup-compatibility/2006">
              <mc:Choice xmlns:v="urn:schemas-microsoft-com:vml" Requires="v">
                <p:oleObj spid="_x0000_s1028" name="Worksheet" r:id="rId3" imgW="3031236" imgH="1302905" progId="Excel.Sheet.12">
                  <p:embed/>
                </p:oleObj>
              </mc:Choice>
              <mc:Fallback>
                <p:oleObj name="Worksheet" r:id="rId3" imgW="3031236" imgH="1302905" progId="Excel.Sheet.12">
                  <p:embed/>
                  <p:pic>
                    <p:nvPicPr>
                      <p:cNvPr id="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1752600"/>
                        <a:ext cx="3810000" cy="213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dissolv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ent Placeholder 10"/>
          <p:cNvGraphicFramePr>
            <a:graphicFrameLocks noGrp="1"/>
          </p:cNvGraphicFramePr>
          <p:nvPr>
            <p:ph idx="1"/>
            <p:extLst>
              <p:ext uri="{D42A27DB-BD31-4B8C-83A1-F6EECF244321}">
                <p14:modId xmlns:p14="http://schemas.microsoft.com/office/powerpoint/2010/main" val="637706262"/>
              </p:ext>
            </p:extLst>
          </p:nvPr>
        </p:nvGraphicFramePr>
        <p:xfrm>
          <a:off x="4038600" y="2667000"/>
          <a:ext cx="4974432" cy="3657600"/>
        </p:xfrm>
        <a:graphic>
          <a:graphicData uri="http://schemas.openxmlformats.org/drawingml/2006/chart">
            <c:chart xmlns:c="http://schemas.openxmlformats.org/drawingml/2006/chart" xmlns:r="http://schemas.openxmlformats.org/officeDocument/2006/relationships" r:id="rId2"/>
          </a:graphicData>
        </a:graphic>
      </p:graphicFrame>
      <p:sp>
        <p:nvSpPr>
          <p:cNvPr id="4" name="Slide Number Placeholder 3"/>
          <p:cNvSpPr>
            <a:spLocks noGrp="1"/>
          </p:cNvSpPr>
          <p:nvPr>
            <p:ph type="sldNum" sz="quarter" idx="12"/>
          </p:nvPr>
        </p:nvSpPr>
        <p:spPr/>
        <p:txBody>
          <a:bodyPr/>
          <a:lstStyle/>
          <a:p>
            <a:fld id="{3C6CB951-4DC7-4A1B-B848-36010F65E657}" type="slidenum">
              <a:rPr lang="en-US" smtClean="0"/>
              <a:pPr/>
              <a:t>9</a:t>
            </a:fld>
            <a:endParaRPr lang="en-US"/>
          </a:p>
        </p:txBody>
      </p:sp>
      <p:sp>
        <p:nvSpPr>
          <p:cNvPr id="2" name="Title 1"/>
          <p:cNvSpPr>
            <a:spLocks noGrp="1"/>
          </p:cNvSpPr>
          <p:nvPr>
            <p:ph type="title"/>
          </p:nvPr>
        </p:nvSpPr>
        <p:spPr>
          <a:xfrm>
            <a:off x="0" y="274638"/>
            <a:ext cx="4648200" cy="1143000"/>
          </a:xfrm>
        </p:spPr>
        <p:txBody>
          <a:bodyPr/>
          <a:lstStyle/>
          <a:p>
            <a:r>
              <a:rPr lang="en-US" b="1" dirty="0">
                <a:latin typeface="Baskerville Old Face" pitchFamily="18" charset="0"/>
              </a:rPr>
              <a:t>Findings 2</a:t>
            </a:r>
          </a:p>
        </p:txBody>
      </p:sp>
      <p:graphicFrame>
        <p:nvGraphicFramePr>
          <p:cNvPr id="2051" name="Object 3"/>
          <p:cNvGraphicFramePr>
            <a:graphicFrameLocks noChangeAspect="1"/>
          </p:cNvGraphicFramePr>
          <p:nvPr/>
        </p:nvGraphicFramePr>
        <p:xfrm>
          <a:off x="228600" y="1295401"/>
          <a:ext cx="3810000" cy="2895600"/>
        </p:xfrm>
        <a:graphic>
          <a:graphicData uri="http://schemas.openxmlformats.org/presentationml/2006/ole">
            <mc:AlternateContent xmlns:mc="http://schemas.openxmlformats.org/markup-compatibility/2006">
              <mc:Choice xmlns:v="urn:schemas-microsoft-com:vml" Requires="v">
                <p:oleObj spid="_x0000_s2051" name="Binary Worksheet" r:id="rId3" imgW="3287437" imgH="1118682" progId="Excel.SheetBinaryMacroEnabled.12">
                  <p:embed/>
                </p:oleObj>
              </mc:Choice>
              <mc:Fallback>
                <p:oleObj name="Binary Worksheet" r:id="rId3" imgW="3287437" imgH="1118682" progId="Excel.SheetBinaryMacroEnabled.12">
                  <p:embed/>
                  <p:pic>
                    <p:nvPicPr>
                      <p:cNvPr id="0"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1295401"/>
                        <a:ext cx="3810000" cy="289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p:dissolv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483</TotalTime>
  <Words>979</Words>
  <Application>Microsoft Office PowerPoint</Application>
  <PresentationFormat>On-screen Show (4:3)</PresentationFormat>
  <Paragraphs>75</Paragraphs>
  <Slides>15</Slides>
  <Notes>1</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15</vt:i4>
      </vt:variant>
    </vt:vector>
  </HeadingPairs>
  <TitlesOfParts>
    <vt:vector size="25" baseType="lpstr">
      <vt:lpstr>Arial Rounded MT Bold</vt:lpstr>
      <vt:lpstr>Baskerville Old Face</vt:lpstr>
      <vt:lpstr>Calibri</vt:lpstr>
      <vt:lpstr>Lucida Sans Unicode</vt:lpstr>
      <vt:lpstr>Verdana</vt:lpstr>
      <vt:lpstr>Wingdings 2</vt:lpstr>
      <vt:lpstr>Wingdings 3</vt:lpstr>
      <vt:lpstr>Concourse</vt:lpstr>
      <vt:lpstr>Worksheet</vt:lpstr>
      <vt:lpstr>Binary Worksheet</vt:lpstr>
      <vt:lpstr>PLAY STORE ANALYSIS </vt:lpstr>
      <vt:lpstr>PROFESSIONAL BACKGROUND</vt:lpstr>
      <vt:lpstr> Outline</vt:lpstr>
      <vt:lpstr>Udemy Project Description</vt:lpstr>
      <vt:lpstr>The problem</vt:lpstr>
      <vt:lpstr>Data Design</vt:lpstr>
      <vt:lpstr>Top 20 most subscribed courses</vt:lpstr>
      <vt:lpstr>Findings 1</vt:lpstr>
      <vt:lpstr>Findings 2</vt:lpstr>
      <vt:lpstr>Findings 3</vt:lpstr>
      <vt:lpstr>Findings 4</vt:lpstr>
      <vt:lpstr>Findings 5 No of paid and unpaid courses</vt:lpstr>
      <vt:lpstr>Findings 6 </vt:lpstr>
      <vt:lpstr>Analysis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portfolio</dc:title>
  <dc:creator>USER</dc:creator>
  <cp:lastModifiedBy>Alli Taiwo</cp:lastModifiedBy>
  <cp:revision>49</cp:revision>
  <dcterms:created xsi:type="dcterms:W3CDTF">2022-04-14T19:28:19Z</dcterms:created>
  <dcterms:modified xsi:type="dcterms:W3CDTF">2023-04-14T23:08:04Z</dcterms:modified>
</cp:coreProperties>
</file>

<file path=docProps/thumbnail.jpeg>
</file>